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notesMasterIdLst>
    <p:notesMasterId r:id="rId17"/>
  </p:notesMasterIdLst>
  <p:sldIdLst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71" autoAdjust="0"/>
  </p:normalViewPr>
  <p:slideViewPr>
    <p:cSldViewPr>
      <p:cViewPr>
        <p:scale>
          <a:sx n="120" d="100"/>
          <a:sy n="120" d="100"/>
        </p:scale>
        <p:origin x="370" y="-9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BBC5A-5B64-4BA7-8F75-DA623F34821F}" type="datetimeFigureOut">
              <a:rPr lang="sv-SE" smtClean="0"/>
              <a:t>2021-03-17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7672B-5432-4BC9-8D50-BDA60C962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31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823D0-DCE4-42CF-84C2-D43B842B98AC}" type="slidenum">
              <a:rPr lang="sv-SE"/>
              <a:pPr/>
              <a:t>1</a:t>
            </a:fld>
            <a:endParaRPr lang="sv-SE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10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2769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11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9391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12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5018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2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5446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3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4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9635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5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1519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6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1165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7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937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8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4222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5FE45-64E2-45B6-ADB0-A40F0DCF25B5}" type="slidenum">
              <a:rPr lang="sv-SE"/>
              <a:pPr/>
              <a:t>9</a:t>
            </a:fld>
            <a:endParaRPr lang="sv-SE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4" y="4714876"/>
            <a:ext cx="4984750" cy="4467225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34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49925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67169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18136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3441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5165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1168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6008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0560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82772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884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6036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333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27" descr="ny_bak_röd_lite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8625" y="0"/>
            <a:ext cx="6175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77338" cy="620713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97650"/>
            <a:ext cx="9177338" cy="36513"/>
          </a:xfrm>
          <a:prstGeom prst="rect">
            <a:avLst/>
          </a:prstGeom>
          <a:solidFill>
            <a:srgbClr val="CA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</a:endParaRPr>
          </a:p>
        </p:txBody>
      </p:sp>
      <p:pic>
        <p:nvPicPr>
          <p:cNvPr id="1043" name="Picture 19" descr="logga_röd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2713" y="58738"/>
            <a:ext cx="1081087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96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r>
              <a:rPr lang="sv-SE" sz="3200" b="1" dirty="0">
                <a:solidFill>
                  <a:srgbClr val="A22B38"/>
                </a:solidFill>
              </a:rPr>
              <a:t>Ett förändrat klimat och klimateffekter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sv-SE" sz="1800" b="1" dirty="0"/>
              <a:t>Temperatur</a:t>
            </a:r>
          </a:p>
          <a:p>
            <a:pPr marL="0" indent="0">
              <a:buNone/>
            </a:pPr>
            <a:r>
              <a:rPr lang="sv-SE" sz="1800" dirty="0"/>
              <a:t>Den globala </a:t>
            </a:r>
            <a:r>
              <a:rPr lang="sv-SE" sz="1800" u="sng" dirty="0"/>
              <a:t>medel</a:t>
            </a:r>
            <a:r>
              <a:rPr lang="sv-SE" sz="1800" dirty="0"/>
              <a:t>temperaturen beräknas öka med mellan ca 0,5 och uppemot 5 grader fram till 2100. I Sverige är en något högre uppvärmning än den globala att vänta under samma period. Ökningen är störst under vintern.</a:t>
            </a:r>
            <a:br>
              <a:rPr lang="sv-SE" sz="1800" dirty="0"/>
            </a:br>
            <a:endParaRPr lang="sv-SE" sz="1800" dirty="0"/>
          </a:p>
          <a:p>
            <a:pPr marL="0" indent="0">
              <a:buNone/>
            </a:pPr>
            <a:r>
              <a:rPr lang="sv-SE" sz="1800" b="1" dirty="0"/>
              <a:t>Nederbörd</a:t>
            </a:r>
          </a:p>
          <a:p>
            <a:pPr marL="0" indent="0">
              <a:buNone/>
            </a:pPr>
            <a:r>
              <a:rPr lang="sv-SE" sz="1800" dirty="0"/>
              <a:t>Nederbörden över Sverige förväntas under det närmaste seklet öka med 0 - 40 %. I ännu högre grad än för temperaturen gäller att variationerna är stora mellan olika år och olika decennier. Nederbördsökningen är störst under vintern.</a:t>
            </a:r>
            <a:br>
              <a:rPr lang="sv-SE" sz="1800" dirty="0"/>
            </a:br>
            <a:endParaRPr lang="sv-SE" sz="1800" dirty="0"/>
          </a:p>
          <a:p>
            <a:pPr marL="0" indent="0">
              <a:buNone/>
            </a:pPr>
            <a:r>
              <a:rPr lang="sv-SE" sz="1800" b="1" dirty="0"/>
              <a:t>Vattendrag och grundvatten</a:t>
            </a:r>
          </a:p>
          <a:p>
            <a:pPr marL="0" indent="0">
              <a:buNone/>
            </a:pPr>
            <a:r>
              <a:rPr lang="sv-SE" sz="1800" dirty="0"/>
              <a:t>I framtiden väntas flödena i vattendragen förändras, både öka och minska. Ändringen varierar mellan olika delar av landet, men också mellan olika årstider.</a:t>
            </a:r>
          </a:p>
          <a:p>
            <a:pPr marL="0" indent="0">
              <a:buNone/>
            </a:pPr>
            <a:endParaRPr lang="sv-SE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96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  <a:latin typeface="+mn-lt"/>
              </a:rPr>
              <a:t>Brandrisk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lvl="0"/>
            <a:endParaRPr lang="sv-SE" sz="2400" dirty="0"/>
          </a:p>
          <a:p>
            <a:pPr lvl="0"/>
            <a:r>
              <a:rPr lang="sv-SE" sz="2400" dirty="0"/>
              <a:t>De områden som har hög brandrisk idag, kommer att ha det också i ett framtida klimat.</a:t>
            </a:r>
          </a:p>
          <a:p>
            <a:pPr lvl="0"/>
            <a:r>
              <a:rPr lang="sv-SE" sz="2400" dirty="0"/>
              <a:t>Framför allt är det Östersjölandskapen, Öland och Gotland som har höga brandrisker.</a:t>
            </a:r>
          </a:p>
          <a:p>
            <a:pPr lvl="0"/>
            <a:r>
              <a:rPr lang="sv-SE" sz="2400" dirty="0"/>
              <a:t>Brandrisksäsongen blir längre med en tidigare start på våren och senare slut på hösten.</a:t>
            </a:r>
          </a:p>
          <a:p>
            <a:endParaRPr lang="sv-SE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49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  <a:latin typeface="+mn-lt"/>
              </a:rPr>
              <a:t>Torka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v-SE" sz="2400" dirty="0"/>
              <a:t>Kan ge ökad recipientpåverkan från industriella utsläpp och kommunala avloppsreningsverk</a:t>
            </a:r>
          </a:p>
          <a:p>
            <a:r>
              <a:rPr lang="sv-SE" sz="2400" dirty="0"/>
              <a:t>Kan orsaka upplagring av föroreningar i sediment som i sin tur kan återspridas när vattenflöden normaliseras.</a:t>
            </a:r>
            <a:endParaRPr lang="sv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3229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</a:rPr>
              <a:t>Ras och skred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v-SE" sz="2400" dirty="0"/>
              <a:t>Främst landets västra och sydvästra delar samt områden längs östra kusten som får en ökad ras- och skredrisk vid ett förändrat klimat. </a:t>
            </a:r>
          </a:p>
          <a:p>
            <a:r>
              <a:rPr lang="sv-SE" sz="2400" dirty="0"/>
              <a:t>För att minska sårbarheten bör hänsyn tas till de ökade riskerna för ras och skred, vid fysisk planering och utformning av infrastruktur och byggnader</a:t>
            </a:r>
          </a:p>
          <a:p>
            <a:r>
              <a:rPr lang="sv-SE" sz="2400" dirty="0"/>
              <a:t>Viktigt att känna till om objektet ligger i ett område som är känsligt för ras eller skred</a:t>
            </a:r>
            <a:endParaRPr lang="sv-SE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2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  <a:latin typeface="+mn-lt"/>
              </a:rPr>
              <a:t>Exempel temperatur</a:t>
            </a:r>
            <a:br>
              <a:rPr lang="sv-SE" sz="3200" b="1" dirty="0">
                <a:solidFill>
                  <a:srgbClr val="A22B38"/>
                </a:solidFill>
                <a:latin typeface="+mn-lt"/>
              </a:rPr>
            </a:br>
            <a:r>
              <a:rPr lang="sv-SE" sz="1000" b="1" dirty="0">
                <a:solidFill>
                  <a:srgbClr val="A22B38"/>
                </a:solidFill>
                <a:latin typeface="+mn-lt"/>
              </a:rPr>
              <a:t>(SMHI Klimatserie meteorologi)</a:t>
            </a:r>
            <a:endParaRPr lang="sv-SE" sz="3200" b="1" dirty="0">
              <a:solidFill>
                <a:srgbClr val="A22B38"/>
              </a:solidFill>
              <a:latin typeface="+mn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958011"/>
          </a:xfrm>
        </p:spPr>
        <p:txBody>
          <a:bodyPr/>
          <a:lstStyle/>
          <a:p>
            <a:pPr marL="0" indent="0">
              <a:buNone/>
            </a:pPr>
            <a:r>
              <a:rPr lang="sv-SE" sz="1400" b="1" dirty="0"/>
              <a:t>Förändring medeltemperatur vinter 		Förändring medeltemperatur sommar</a:t>
            </a:r>
          </a:p>
          <a:p>
            <a:pPr marL="0" indent="0">
              <a:buNone/>
            </a:pPr>
            <a:r>
              <a:rPr lang="sv-SE" sz="1400" b="1" dirty="0"/>
              <a:t>(RCP 8,5) 2021-2050 – 1961-1990			(RCP 8,5) 2069-2098 – 1961-1990</a:t>
            </a:r>
          </a:p>
        </p:txBody>
      </p:sp>
      <p:pic>
        <p:nvPicPr>
          <p:cNvPr id="4" name="Bildobjekt 3" descr="Sverigekarta över förändring i medeltemperatur vinter"/>
          <p:cNvPicPr/>
          <p:nvPr/>
        </p:nvPicPr>
        <p:blipFill rotWithShape="1">
          <a:blip r:embed="rId3"/>
          <a:srcRect l="35488" t="14543" r="40343" b="12242"/>
          <a:stretch/>
        </p:blipFill>
        <p:spPr bwMode="auto">
          <a:xfrm>
            <a:off x="899592" y="2204864"/>
            <a:ext cx="2304256" cy="41764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dobjekt 4" descr="Sverigekarta över förändring i medeltemperatur sommar"/>
          <p:cNvPicPr/>
          <p:nvPr/>
        </p:nvPicPr>
        <p:blipFill rotWithShape="1">
          <a:blip r:embed="rId4"/>
          <a:srcRect l="34881" t="13870" r="38543" b="11821"/>
          <a:stretch/>
        </p:blipFill>
        <p:spPr bwMode="auto">
          <a:xfrm>
            <a:off x="5076056" y="2204864"/>
            <a:ext cx="2520280" cy="41764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2286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</a:rPr>
              <a:t>Exempel nederbörd</a:t>
            </a:r>
            <a:br>
              <a:rPr lang="sv-SE" sz="3200" b="1" dirty="0">
                <a:solidFill>
                  <a:srgbClr val="A22B38"/>
                </a:solidFill>
              </a:rPr>
            </a:br>
            <a:r>
              <a:rPr lang="sv-SE" sz="1000" b="1" dirty="0">
                <a:solidFill>
                  <a:srgbClr val="A22B38"/>
                </a:solidFill>
              </a:rPr>
              <a:t>(SMHI Klimatserie meteorologi)</a:t>
            </a:r>
            <a:br>
              <a:rPr lang="sv-SE" sz="3200" b="1" dirty="0">
                <a:solidFill>
                  <a:srgbClr val="A22B38"/>
                </a:solidFill>
              </a:rPr>
            </a:br>
            <a:endParaRPr lang="sv-SE" sz="3200" b="1" dirty="0">
              <a:solidFill>
                <a:srgbClr val="A22B38"/>
              </a:solidFill>
              <a:latin typeface="Cambria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496944" cy="4958011"/>
          </a:xfrm>
        </p:spPr>
        <p:txBody>
          <a:bodyPr/>
          <a:lstStyle/>
          <a:p>
            <a:pPr marL="0" indent="0">
              <a:buNone/>
            </a:pPr>
            <a:r>
              <a:rPr lang="sv-SE" sz="1400" b="1" dirty="0"/>
              <a:t>Förändring medelnederbörd vinter (mm) 		Förändring medelnederbörd sommar (mm)</a:t>
            </a:r>
          </a:p>
          <a:p>
            <a:pPr marL="0" indent="0">
              <a:buNone/>
            </a:pPr>
            <a:r>
              <a:rPr lang="sv-SE" sz="1400" b="1" dirty="0"/>
              <a:t>(RCP 8,5) 2021-2050 – 1961-1990			(RCP 8,5) 2069-2098 – 1961-1990</a:t>
            </a:r>
          </a:p>
          <a:p>
            <a:endParaRPr lang="sv-SE" sz="2400" dirty="0">
              <a:latin typeface="Cambria" pitchFamily="18" charset="0"/>
            </a:endParaRPr>
          </a:p>
        </p:txBody>
      </p:sp>
      <p:pic>
        <p:nvPicPr>
          <p:cNvPr id="4" name="Bildobjekt 3" descr="Sverigekarta över förändring i medelnederbörd vinter"/>
          <p:cNvPicPr/>
          <p:nvPr/>
        </p:nvPicPr>
        <p:blipFill rotWithShape="1">
          <a:blip r:embed="rId3"/>
          <a:srcRect l="34878" t="13870" r="41799" b="8239"/>
          <a:stretch/>
        </p:blipFill>
        <p:spPr bwMode="auto">
          <a:xfrm>
            <a:off x="971600" y="2204864"/>
            <a:ext cx="2016224" cy="41044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dobjekt 4" descr="Sverigekarta över förändring i medelnederbörd vinter"/>
          <p:cNvPicPr/>
          <p:nvPr/>
        </p:nvPicPr>
        <p:blipFill rotWithShape="1">
          <a:blip r:embed="rId4"/>
          <a:srcRect l="35125" t="13424" r="42394" b="9150"/>
          <a:stretch/>
        </p:blipFill>
        <p:spPr bwMode="auto">
          <a:xfrm>
            <a:off x="5580112" y="2204864"/>
            <a:ext cx="1944216" cy="41044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6666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</a:rPr>
              <a:t>Klimateffekter</a:t>
            </a:r>
            <a:endParaRPr lang="sv-SE" sz="3200" b="1" dirty="0">
              <a:solidFill>
                <a:srgbClr val="A22B38"/>
              </a:solidFill>
              <a:latin typeface="Cambria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29600" cy="5318051"/>
          </a:xfrm>
        </p:spPr>
        <p:txBody>
          <a:bodyPr/>
          <a:lstStyle/>
          <a:p>
            <a:endParaRPr lang="sv-SE" sz="2400" dirty="0"/>
          </a:p>
          <a:p>
            <a:r>
              <a:rPr lang="sv-SE" sz="2800" b="1" dirty="0"/>
              <a:t>Kraftig nederbörd och skyfall</a:t>
            </a:r>
          </a:p>
          <a:p>
            <a:r>
              <a:rPr lang="sv-SE" sz="2800" b="1" dirty="0"/>
              <a:t>Översvämning utmed sjöar och vattendrag</a:t>
            </a:r>
          </a:p>
          <a:p>
            <a:r>
              <a:rPr lang="sv-SE" sz="2800" b="1" dirty="0"/>
              <a:t>Stigande havsnivåer</a:t>
            </a:r>
          </a:p>
          <a:p>
            <a:r>
              <a:rPr lang="sv-SE" sz="2800" b="1" dirty="0"/>
              <a:t>Grundvattenförändring</a:t>
            </a:r>
          </a:p>
          <a:p>
            <a:r>
              <a:rPr lang="sv-SE" sz="2800" b="1" dirty="0"/>
              <a:t>Värmebölja</a:t>
            </a:r>
          </a:p>
          <a:p>
            <a:r>
              <a:rPr lang="sv-SE" sz="2800" b="1" dirty="0"/>
              <a:t>Brandrisk</a:t>
            </a:r>
          </a:p>
          <a:p>
            <a:r>
              <a:rPr lang="sv-SE" sz="2800" b="1" dirty="0"/>
              <a:t>Torka</a:t>
            </a:r>
          </a:p>
          <a:p>
            <a:r>
              <a:rPr lang="sv-SE" sz="2800" b="1" dirty="0"/>
              <a:t>Ras och skred</a:t>
            </a:r>
          </a:p>
        </p:txBody>
      </p:sp>
    </p:spTree>
    <p:extLst>
      <p:ext uri="{BB962C8B-B14F-4D97-AF65-F5344CB8AC3E}">
        <p14:creationId xmlns:p14="http://schemas.microsoft.com/office/powerpoint/2010/main" val="3889746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  <a:latin typeface="+mn-lt"/>
              </a:rPr>
              <a:t>Kraftig nederbörd och skyfall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70794"/>
            <a:ext cx="8229600" cy="5044009"/>
          </a:xfrm>
        </p:spPr>
        <p:txBody>
          <a:bodyPr/>
          <a:lstStyle/>
          <a:p>
            <a:endParaRPr lang="sv-SE" sz="2400" dirty="0"/>
          </a:p>
          <a:p>
            <a:r>
              <a:rPr lang="sv-SE" sz="2400" dirty="0"/>
              <a:t>Ökad nederbörd kommer leda till att föroreningar lättare urlakas och sprids i en större omfattning än idag. </a:t>
            </a:r>
          </a:p>
          <a:p>
            <a:endParaRPr lang="sv-SE" sz="2400" dirty="0"/>
          </a:p>
          <a:p>
            <a:r>
              <a:rPr lang="sv-SE" sz="2400" dirty="0"/>
              <a:t>Skyfallen kan komma att inträffa oftare och intensiteten kan öka. Det kan innebära snabba föroreningspulser till yt- och grundvatten.  </a:t>
            </a:r>
          </a:p>
          <a:p>
            <a:pPr marL="0" indent="0">
              <a:buNone/>
            </a:pPr>
            <a:endParaRPr lang="sv-SE" sz="2400" b="1" u="sng" dirty="0"/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50577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29600" cy="79208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  <a:latin typeface="+mn-lt"/>
              </a:rPr>
              <a:t>Översvämning vattendrag och sjöar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4886003"/>
          </a:xfrm>
        </p:spPr>
        <p:txBody>
          <a:bodyPr/>
          <a:lstStyle/>
          <a:p>
            <a:endParaRPr lang="sv-SE" sz="2400" dirty="0"/>
          </a:p>
          <a:p>
            <a:r>
              <a:rPr lang="sv-SE" sz="2400" dirty="0"/>
              <a:t>Framtidens vattennivåer och vattenflöden kommer att förändras på olika sätt i olika delar av landet.</a:t>
            </a:r>
            <a:br>
              <a:rPr lang="sv-SE" sz="2400" dirty="0"/>
            </a:br>
            <a:endParaRPr lang="sv-SE" sz="2400" dirty="0"/>
          </a:p>
          <a:p>
            <a:r>
              <a:rPr lang="sv-SE" sz="2400" dirty="0"/>
              <a:t>Översvämningsriskerna påverkas också av hur bebyggelsen och infrastrukturen förändras.</a:t>
            </a:r>
            <a:br>
              <a:rPr lang="sv-SE" sz="2400" dirty="0"/>
            </a:br>
            <a:endParaRPr lang="sv-SE" sz="2400" dirty="0"/>
          </a:p>
          <a:p>
            <a:r>
              <a:rPr lang="sv-SE" sz="2400" dirty="0"/>
              <a:t>Översvämningar innebär att vattnet kan föra med sig förorenande ämnen från marken och ut i vattendraget.</a:t>
            </a:r>
          </a:p>
        </p:txBody>
      </p:sp>
    </p:spTree>
    <p:extLst>
      <p:ext uri="{BB962C8B-B14F-4D97-AF65-F5344CB8AC3E}">
        <p14:creationId xmlns:p14="http://schemas.microsoft.com/office/powerpoint/2010/main" val="287532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</a:rPr>
              <a:t>Stigande havsnivåer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v-SE" sz="2400" dirty="0"/>
              <a:t>Förväntad förändring av havsvattenståndet påverkar de svenska kusterna i mycket olika grad.</a:t>
            </a:r>
            <a:br>
              <a:rPr lang="sv-SE" sz="2400" dirty="0"/>
            </a:br>
            <a:endParaRPr lang="sv-SE" sz="2400" dirty="0"/>
          </a:p>
          <a:p>
            <a:r>
              <a:rPr lang="sv-SE" sz="2400" dirty="0"/>
              <a:t>Landhöjningen gör att havsnivåhöjningen blir lägre i mellersta och norra Sverige men större i</a:t>
            </a:r>
            <a:r>
              <a:rPr lang="sv-SE" sz="2400" dirty="0">
                <a:latin typeface="+mj-lt"/>
              </a:rPr>
              <a:t> södra Sverige.</a:t>
            </a:r>
            <a:br>
              <a:rPr lang="sv-SE" sz="2400" dirty="0">
                <a:latin typeface="+mj-lt"/>
              </a:rPr>
            </a:br>
            <a:endParaRPr lang="sv-SE" sz="2400" dirty="0">
              <a:latin typeface="+mj-lt"/>
            </a:endParaRPr>
          </a:p>
          <a:p>
            <a:r>
              <a:rPr lang="sv-SE" sz="2400" dirty="0"/>
              <a:t>Översvämningsrisker är relaterade till variationerna för hög- och lågtryck, samt vattenstånd.</a:t>
            </a:r>
            <a:br>
              <a:rPr lang="sv-SE" sz="2400" dirty="0"/>
            </a:br>
            <a:endParaRPr lang="sv-SE" sz="2400" dirty="0"/>
          </a:p>
          <a:p>
            <a:r>
              <a:rPr lang="sv-SE" sz="2400" dirty="0"/>
              <a:t>Om verksamheten ligger i anslutning till kusten bör stigande havsnivåer beaktas. </a:t>
            </a:r>
            <a:endParaRPr lang="sv-SE" sz="2400" dirty="0">
              <a:latin typeface="+mj-lt"/>
            </a:endParaRPr>
          </a:p>
          <a:p>
            <a:endParaRPr lang="sv-S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464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</a:rPr>
              <a:t>Grundvattenförändring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sv-SE" sz="2400" dirty="0"/>
              <a:t>Ökad nederbörd kan ge höjda grundvattennivåer med någon eller tiotals centimeter. I de sydöstra delarna av landet kan nivåerna komma att sjunka.</a:t>
            </a:r>
          </a:p>
          <a:p>
            <a:r>
              <a:rPr lang="sv-SE" sz="2400" dirty="0"/>
              <a:t>Förändrade nivåer kan ändra grundvattnets flödesriktning vilket kan innebära att föroreningar kan transporteras mot känsliga objekt.</a:t>
            </a:r>
          </a:p>
          <a:p>
            <a:r>
              <a:rPr lang="sv-SE" sz="2400" dirty="0"/>
              <a:t>Förändrade nivåer påverkar markens förmåga till fastläggning och nedbrytning av föroreningar</a:t>
            </a:r>
          </a:p>
          <a:p>
            <a:r>
              <a:rPr lang="sv-SE" sz="2400" dirty="0"/>
              <a:t>Påverkar även grundvattenkemin</a:t>
            </a:r>
          </a:p>
          <a:p>
            <a:endParaRPr lang="sv-SE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99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778098"/>
          </a:xfrm>
        </p:spPr>
        <p:txBody>
          <a:bodyPr>
            <a:noAutofit/>
          </a:bodyPr>
          <a:lstStyle/>
          <a:p>
            <a:r>
              <a:rPr lang="sv-SE" sz="3200" b="1" dirty="0">
                <a:solidFill>
                  <a:srgbClr val="A22B38"/>
                </a:solidFill>
              </a:rPr>
              <a:t>Värmebölja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sv-SE" sz="2400" b="1" dirty="0"/>
              <a:t>Värmebölja kan orsaka:</a:t>
            </a:r>
          </a:p>
          <a:p>
            <a:pPr lvl="0"/>
            <a:r>
              <a:rPr lang="sv-SE" sz="2400" dirty="0"/>
              <a:t>Försämrad prestationsförmåga</a:t>
            </a:r>
          </a:p>
          <a:p>
            <a:pPr lvl="0"/>
            <a:r>
              <a:rPr lang="sv-SE" sz="2400" dirty="0"/>
              <a:t>Försämrad omdömesförmåga</a:t>
            </a:r>
          </a:p>
          <a:p>
            <a:pPr lvl="0"/>
            <a:r>
              <a:rPr lang="sv-SE" sz="2400" dirty="0"/>
              <a:t>Försämrad förmåga att fatta rätt beslut</a:t>
            </a:r>
          </a:p>
          <a:p>
            <a:pPr lvl="0"/>
            <a:r>
              <a:rPr lang="sv-SE" sz="2400" dirty="0"/>
              <a:t>Försämrad komfort</a:t>
            </a:r>
          </a:p>
          <a:p>
            <a:pPr lvl="0"/>
            <a:r>
              <a:rPr lang="sv-SE" sz="2400" dirty="0"/>
              <a:t>Ökad olycksrisk</a:t>
            </a:r>
          </a:p>
          <a:p>
            <a:pPr lvl="0"/>
            <a:r>
              <a:rPr lang="sv-SE" sz="2400" dirty="0"/>
              <a:t>Stigande temperaturer och ökad risk för värmebölja medför också att behov av kylning av anläggningar kan öka.</a:t>
            </a:r>
          </a:p>
          <a:p>
            <a:endParaRPr lang="sv-SE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9891"/>
      </p:ext>
    </p:extLst>
  </p:cSld>
  <p:clrMapOvr>
    <a:masterClrMapping/>
  </p:clrMapOvr>
</p:sld>
</file>

<file path=ppt/theme/theme1.xml><?xml version="1.0" encoding="utf-8"?>
<a:theme xmlns:a="http://schemas.openxmlformats.org/drawingml/2006/main" name="röd_liggande_un">
  <a:themeElements>
    <a:clrScheme name="röd_liggande_u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öd_liggande_u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öd_liggande_u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öd_liggande_u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öd_liggande_u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2F95BA68E00549B29695701481801A" ma:contentTypeVersion="7" ma:contentTypeDescription="Skapa ett nytt dokument." ma:contentTypeScope="" ma:versionID="fd6e80d1f319f8c3257aee2b682a01dd">
  <xsd:schema xmlns:xsd="http://www.w3.org/2001/XMLSchema" xmlns:xs="http://www.w3.org/2001/XMLSchema" xmlns:p="http://schemas.microsoft.com/office/2006/metadata/properties" xmlns:ns1="http://schemas.microsoft.com/sharepoint/v3" xmlns:ns2="c963f940-bb46-447c-a0f4-f67cc4db45ba" targetNamespace="http://schemas.microsoft.com/office/2006/metadata/properties" ma:root="true" ma:fieldsID="354f43d5ce03bfef3c5d1be9db4df236" ns1:_="" ns2:_="">
    <xsd:import namespace="http://schemas.microsoft.com/sharepoint/v3"/>
    <xsd:import namespace="c963f940-bb46-447c-a0f4-f67cc4db45b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F_x00f6_rfattare" minOccurs="0"/>
                <xsd:element ref="ns2:Serienummer" minOccurs="0"/>
                <xsd:element ref="ns2:L_x00f6_pnummer" minOccurs="0"/>
                <xsd:element ref="ns2:Verksamhet" minOccurs="0"/>
                <xsd:element ref="ns2:_x00c5_rtal" minOccurs="0"/>
                <xsd:element ref="ns2:Beskrivn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3f940-bb46-447c-a0f4-f67cc4db45ba" elementFormDefault="qualified">
    <xsd:import namespace="http://schemas.microsoft.com/office/2006/documentManagement/types"/>
    <xsd:import namespace="http://schemas.microsoft.com/office/infopath/2007/PartnerControls"/>
    <xsd:element name="F_x00f6_rfattare" ma:index="10" nillable="true" ma:displayName="Författare" ma:internalName="F_x00f6_rfattare">
      <xsd:simpleType>
        <xsd:restriction base="dms:Text"/>
      </xsd:simpleType>
    </xsd:element>
    <xsd:element name="Serienummer" ma:index="11" nillable="true" ma:displayName="Serienummer" ma:internalName="Serienummer">
      <xsd:simpleType>
        <xsd:restriction base="dms:Text"/>
      </xsd:simpleType>
    </xsd:element>
    <xsd:element name="L_x00f6_pnummer" ma:index="12" nillable="true" ma:displayName="Löpnummer" ma:internalName="L_x00f6_pnummer">
      <xsd:simpleType>
        <xsd:restriction base="dms:Text"/>
      </xsd:simpleType>
    </xsd:element>
    <xsd:element name="Verksamhet" ma:index="13" nillable="true" ma:displayName="Verksamhet" ma:internalName="Verksamhet">
      <xsd:simpleType>
        <xsd:restriction base="dms:Text"/>
      </xsd:simpleType>
    </xsd:element>
    <xsd:element name="_x00c5_rtal" ma:index="14" nillable="true" ma:displayName="Årtal" ma:internalName="_x00c5_rtal">
      <xsd:simpleType>
        <xsd:restriction base="dms:Text"/>
      </xsd:simpleType>
    </xsd:element>
    <xsd:element name="Beskrivning" ma:index="15" nillable="true" ma:displayName="Beskrivning" ma:internalName="Beskrivning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_x00f6_rfattare xmlns="c963f940-bb46-447c-a0f4-f67cc4db45ba" xsi:nil="true"/>
    <_x00c5_rtal xmlns="c963f940-bb46-447c-a0f4-f67cc4db45ba" xsi:nil="true"/>
    <L_x00f6_pnummer xmlns="c963f940-bb46-447c-a0f4-f67cc4db45ba" xsi:nil="true"/>
    <Serienummer xmlns="c963f940-bb46-447c-a0f4-f67cc4db45ba" xsi:nil="true"/>
    <Beskrivning xmlns="c963f940-bb46-447c-a0f4-f67cc4db45ba" xsi:nil="true"/>
    <PublishingExpirationDate xmlns="http://schemas.microsoft.com/sharepoint/v3" xsi:nil="true"/>
    <PublishingStartDate xmlns="http://schemas.microsoft.com/sharepoint/v3" xsi:nil="true"/>
    <Verksamhet xmlns="c963f940-bb46-447c-a0f4-f67cc4db45ba" xsi:nil="true"/>
  </documentManagement>
</p:properties>
</file>

<file path=customXml/itemProps1.xml><?xml version="1.0" encoding="utf-8"?>
<ds:datastoreItem xmlns:ds="http://schemas.openxmlformats.org/officeDocument/2006/customXml" ds:itemID="{6187D136-80E8-46C8-B019-2F7817E432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2844AE-4461-4F11-B2A1-8EE7B3E3B2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963f940-bb46-447c-a0f4-f67cc4db45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C05F79-C12B-4E7F-B000-6C2D30DC2E18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c963f940-bb46-447c-a0f4-f67cc4db45b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610</Words>
  <Application>Microsoft Office PowerPoint</Application>
  <PresentationFormat>Bildspel på skärmen (4:3)</PresentationFormat>
  <Paragraphs>75</Paragraphs>
  <Slides>12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röd_liggande_un</vt:lpstr>
      <vt:lpstr>Ett förändrat klimat och klimateffekter</vt:lpstr>
      <vt:lpstr>Exempel temperatur (SMHI Klimatserie meteorologi)</vt:lpstr>
      <vt:lpstr>Exempel nederbörd (SMHI Klimatserie meteorologi) </vt:lpstr>
      <vt:lpstr>Klimateffekter</vt:lpstr>
      <vt:lpstr>Kraftig nederbörd och skyfall</vt:lpstr>
      <vt:lpstr>Översvämning vattendrag och sjöar</vt:lpstr>
      <vt:lpstr>Stigande havsnivåer</vt:lpstr>
      <vt:lpstr>Grundvattenförändring</vt:lpstr>
      <vt:lpstr>Värmebölja</vt:lpstr>
      <vt:lpstr>Brandrisk</vt:lpstr>
      <vt:lpstr>Torka</vt:lpstr>
      <vt:lpstr>Ras och skred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Ett förändrat klimat och klimateffekter</dc:title>
  <dc:creator>Micael Bredefeldt</dc:creator>
  <cp:lastModifiedBy>Edgren Ida</cp:lastModifiedBy>
  <cp:revision>37</cp:revision>
  <cp:lastPrinted>2017-08-22T06:23:29Z</cp:lastPrinted>
  <dcterms:created xsi:type="dcterms:W3CDTF">2016-01-05T07:38:52Z</dcterms:created>
  <dcterms:modified xsi:type="dcterms:W3CDTF">2021-03-17T14:10:30Z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0x0101003A2F95BA68E00549B29695701481801A</vt:lpwstr>
  </property>
</Properties>
</file>