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6" r:id="rId5"/>
    <p:sldId id="257" r:id="rId6"/>
    <p:sldId id="258" r:id="rId7"/>
    <p:sldId id="259" r:id="rId8"/>
    <p:sldId id="260" r:id="rId9"/>
    <p:sldId id="263" r:id="rId10"/>
    <p:sldId id="264" r:id="rId11"/>
    <p:sldId id="265"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2" r:id="rId26"/>
    <p:sldId id="283" r:id="rId27"/>
    <p:sldId id="288" r:id="rId28"/>
    <p:sldId id="285" r:id="rId29"/>
    <p:sldId id="286" r:id="rId30"/>
    <p:sldId id="287" r:id="rId3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öller Mari-Janne" initials="MM" lastIdx="2" clrIdx="0">
    <p:extLst>
      <p:ext uri="{19B8F6BF-5375-455C-9EA6-DF929625EA0E}">
        <p15:presenceInfo xmlns:p15="http://schemas.microsoft.com/office/powerpoint/2012/main" userId="S::mari-janne.moller@lansstyrelsen.se::5d21a41b-ea7a-43eb-9999-cf6ef1f84d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3" autoAdjust="0"/>
    <p:restoredTop sz="68390" autoAdjust="0"/>
  </p:normalViewPr>
  <p:slideViewPr>
    <p:cSldViewPr snapToGrid="0">
      <p:cViewPr varScale="1">
        <p:scale>
          <a:sx n="75" d="100"/>
          <a:sy n="75" d="100"/>
        </p:scale>
        <p:origin x="1896" y="78"/>
      </p:cViewPr>
      <p:guideLst/>
    </p:cSldViewPr>
  </p:slideViewPr>
  <p:outlineViewPr>
    <p:cViewPr>
      <p:scale>
        <a:sx n="33" d="100"/>
        <a:sy n="33" d="100"/>
      </p:scale>
      <p:origin x="0" y="-9198"/>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3C76D7-5A56-4D8E-929E-E286AB50A184}" type="datetimeFigureOut">
              <a:rPr lang="sv-SE" smtClean="0"/>
              <a:t>2025-09-23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5A1ACC-47AE-46D1-A777-5A81161A62A9}" type="slidenum">
              <a:rPr lang="sv-SE" smtClean="0"/>
              <a:t>‹#›</a:t>
            </a:fld>
            <a:endParaRPr lang="sv-SE"/>
          </a:p>
        </p:txBody>
      </p:sp>
    </p:spTree>
    <p:extLst>
      <p:ext uri="{BB962C8B-B14F-4D97-AF65-F5344CB8AC3E}">
        <p14:creationId xmlns:p14="http://schemas.microsoft.com/office/powerpoint/2010/main" val="780125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Syftet med strandskyddstillsynen</a:t>
            </a:r>
          </a:p>
        </p:txBody>
      </p:sp>
      <p:sp>
        <p:nvSpPr>
          <p:cNvPr id="4" name="Platshållare för bildnummer 3"/>
          <p:cNvSpPr>
            <a:spLocks noGrp="1"/>
          </p:cNvSpPr>
          <p:nvPr>
            <p:ph type="sldNum" sz="quarter" idx="5"/>
          </p:nvPr>
        </p:nvSpPr>
        <p:spPr/>
        <p:txBody>
          <a:bodyPr/>
          <a:lstStyle/>
          <a:p>
            <a:fld id="{8E5A1ACC-47AE-46D1-A777-5A81161A62A9}" type="slidenum">
              <a:rPr lang="sv-SE" smtClean="0"/>
              <a:t>3</a:t>
            </a:fld>
            <a:endParaRPr lang="sv-SE"/>
          </a:p>
        </p:txBody>
      </p:sp>
    </p:spTree>
    <p:extLst>
      <p:ext uri="{BB962C8B-B14F-4D97-AF65-F5344CB8AC3E}">
        <p14:creationId xmlns:p14="http://schemas.microsoft.com/office/powerpoint/2010/main" val="523038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här är ett steg där du dels kommunicerar iakttagelser och underlag, men också ett tillfälle att reda ut om det verkligen har skett något olagligt, om det finns tillstånd eller tidigare myndighetsbesked, om det är rätt adressat osv. Sådant som är viktigt att ha rätt i ett ev. kommande föreläggande.</a:t>
            </a:r>
          </a:p>
          <a:p>
            <a:endParaRPr lang="sv-SE" dirty="0"/>
          </a:p>
        </p:txBody>
      </p:sp>
      <p:sp>
        <p:nvSpPr>
          <p:cNvPr id="4" name="Platshållare för bildnummer 3"/>
          <p:cNvSpPr>
            <a:spLocks noGrp="1"/>
          </p:cNvSpPr>
          <p:nvPr>
            <p:ph type="sldNum" sz="quarter" idx="5"/>
          </p:nvPr>
        </p:nvSpPr>
        <p:spPr/>
        <p:txBody>
          <a:bodyPr/>
          <a:lstStyle/>
          <a:p>
            <a:fld id="{8E5A1ACC-47AE-46D1-A777-5A81161A62A9}" type="slidenum">
              <a:rPr lang="sv-SE" smtClean="0"/>
              <a:t>12</a:t>
            </a:fld>
            <a:endParaRPr lang="sv-SE"/>
          </a:p>
        </p:txBody>
      </p:sp>
    </p:spTree>
    <p:extLst>
      <p:ext uri="{BB962C8B-B14F-4D97-AF65-F5344CB8AC3E}">
        <p14:creationId xmlns:p14="http://schemas.microsoft.com/office/powerpoint/2010/main" val="1347269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Utredningen ska sammankoppla iakttagelser på plats, inkomna yttranden och faktaunderlag. Det ska mynna ut i en riktning mot antingen avskrivning eller föreläggande. Tänk på att inte blanda in grannar eller tipsare i det här skedet. Det är myndigheten som utför utredning och undersökning. Använd ”hederliga” och transparanta utredningsmetoder. </a:t>
            </a:r>
          </a:p>
          <a:p>
            <a:endParaRPr lang="sv-SE" dirty="0"/>
          </a:p>
        </p:txBody>
      </p:sp>
      <p:sp>
        <p:nvSpPr>
          <p:cNvPr id="4" name="Platshållare för bildnummer 3"/>
          <p:cNvSpPr>
            <a:spLocks noGrp="1"/>
          </p:cNvSpPr>
          <p:nvPr>
            <p:ph type="sldNum" sz="quarter" idx="5"/>
          </p:nvPr>
        </p:nvSpPr>
        <p:spPr/>
        <p:txBody>
          <a:bodyPr/>
          <a:lstStyle/>
          <a:p>
            <a:fld id="{8E5A1ACC-47AE-46D1-A777-5A81161A62A9}" type="slidenum">
              <a:rPr lang="sv-SE" smtClean="0"/>
              <a:t>13</a:t>
            </a:fld>
            <a:endParaRPr lang="sv-SE"/>
          </a:p>
        </p:txBody>
      </p:sp>
    </p:spTree>
    <p:extLst>
      <p:ext uri="{BB962C8B-B14F-4D97-AF65-F5344CB8AC3E}">
        <p14:creationId xmlns:p14="http://schemas.microsoft.com/office/powerpoint/2010/main" val="2477153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Tillkommande underlag </a:t>
            </a:r>
            <a:r>
              <a:rPr lang="sv-SE" u="sng" dirty="0"/>
              <a:t>måste</a:t>
            </a:r>
            <a:r>
              <a:rPr lang="sv-SE" dirty="0"/>
              <a:t> kommuniceras. Förslag till föreläggande behöver inte kommuniceras men kan underlätta på flera sätt. Dels kan det innebära självrättelse, att man rätar ut missförstånd om faktiska omständigheter, minska risken för ”onödiga” överklaganden osv.</a:t>
            </a:r>
          </a:p>
          <a:p>
            <a:endParaRPr lang="sv-SE" dirty="0"/>
          </a:p>
        </p:txBody>
      </p:sp>
      <p:sp>
        <p:nvSpPr>
          <p:cNvPr id="4" name="Platshållare för bildnummer 3"/>
          <p:cNvSpPr>
            <a:spLocks noGrp="1"/>
          </p:cNvSpPr>
          <p:nvPr>
            <p:ph type="sldNum" sz="quarter" idx="5"/>
          </p:nvPr>
        </p:nvSpPr>
        <p:spPr/>
        <p:txBody>
          <a:bodyPr/>
          <a:lstStyle/>
          <a:p>
            <a:fld id="{8E5A1ACC-47AE-46D1-A777-5A81161A62A9}" type="slidenum">
              <a:rPr lang="sv-SE" smtClean="0"/>
              <a:t>14</a:t>
            </a:fld>
            <a:endParaRPr lang="sv-SE"/>
          </a:p>
        </p:txBody>
      </p:sp>
    </p:spTree>
    <p:extLst>
      <p:ext uri="{BB962C8B-B14F-4D97-AF65-F5344CB8AC3E}">
        <p14:creationId xmlns:p14="http://schemas.microsoft.com/office/powerpoint/2010/main" val="656745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a:t>Brottsanmälan ska göras när man är säker på att det skett en överträdelse, alltså lämpligen efter begäran om förklaring och en viss utredning.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a:t>Det förekommer ibland missförstånd om att brottsanmälan är lika med tillsyn och vice versa. Så är det inte. Ett misstänkt brott utreds av åklagare och handlar om gärningen. Tillsynen handlar om att det är en naturskada som ska åtgärdas. Brottslingen och den som ska rätta till behöver inte vara samma person ens en gång.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lt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a:t>En brottsanmälan ska öppnas som ett nytt, separat ärende från tillsynsärendet. Viss prioritering kan göras, t.ex. på sådant som är uppenbart preskriberat.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a:t>Sker via e-post till polisen.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a:t>Var beredd på förhör med polisen. För egna anteckningar vid förhöret om vad du sagt. Bra att ha vid ev. rättegång senare.</a:t>
            </a:r>
          </a:p>
          <a:p>
            <a:endParaRPr lang="sv-SE" dirty="0"/>
          </a:p>
          <a:p>
            <a:r>
              <a:rPr lang="sv-SE" dirty="0"/>
              <a:t>Det är skillnad på brottslig gärning och att ha orsakat en skada på strandskyddet. </a:t>
            </a:r>
          </a:p>
          <a:p>
            <a:r>
              <a:rPr lang="sv-SE" dirty="0"/>
              <a:t>Det är höga krav för en åklagare att åtala någon för miljöbrott. Både objektiva och subjektiva rekvisit ska vara uppfyllda.</a:t>
            </a:r>
          </a:p>
          <a:p>
            <a:r>
              <a:rPr lang="sv-SE" dirty="0"/>
              <a:t>En nedlagd förundersökning innebär inte att tillsynsärendet ska avskrivas. Det finns fortfarande möjlighet till rättelse </a:t>
            </a:r>
          </a:p>
          <a:p>
            <a:endParaRPr lang="sv-SE" dirty="0"/>
          </a:p>
        </p:txBody>
      </p:sp>
      <p:sp>
        <p:nvSpPr>
          <p:cNvPr id="4" name="Platshållare för bildnummer 3"/>
          <p:cNvSpPr>
            <a:spLocks noGrp="1"/>
          </p:cNvSpPr>
          <p:nvPr>
            <p:ph type="sldNum" sz="quarter" idx="5"/>
          </p:nvPr>
        </p:nvSpPr>
        <p:spPr/>
        <p:txBody>
          <a:bodyPr/>
          <a:lstStyle/>
          <a:p>
            <a:fld id="{8E5A1ACC-47AE-46D1-A777-5A81161A62A9}" type="slidenum">
              <a:rPr lang="sv-SE" smtClean="0"/>
              <a:t>15</a:t>
            </a:fld>
            <a:endParaRPr lang="sv-SE"/>
          </a:p>
        </p:txBody>
      </p:sp>
    </p:spTree>
    <p:extLst>
      <p:ext uri="{BB962C8B-B14F-4D97-AF65-F5344CB8AC3E}">
        <p14:creationId xmlns:p14="http://schemas.microsoft.com/office/powerpoint/2010/main" val="83809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Om det fortfarande finns skäl att ställa krav på rättelse efter kommunicering är det läge för ett skriftligt föreläggande.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finns formkrav på ett föreläggande enligt förvaltningslagen.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Tydlighet är A och O.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Formulera punkter i föreläggandet så att det är alldeles glasklart vad som ska göras, ev. hur men framförallt hur det ska se ut när det är utfört. Förtydliga med bilder, kartor och skisser.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Vite kan vara motiverat, antingen vid tredska, men enbart höga naturvärden i sig kan vara anledning att använda vite som påtryckning. Notera särskilt att vitesförelägganden ska delges personligen.</a:t>
            </a:r>
          </a:p>
          <a:p>
            <a:endParaRPr lang="sv-SE" dirty="0"/>
          </a:p>
        </p:txBody>
      </p:sp>
      <p:sp>
        <p:nvSpPr>
          <p:cNvPr id="4" name="Platshållare för bildnummer 3"/>
          <p:cNvSpPr>
            <a:spLocks noGrp="1"/>
          </p:cNvSpPr>
          <p:nvPr>
            <p:ph type="sldNum" sz="quarter" idx="5"/>
          </p:nvPr>
        </p:nvSpPr>
        <p:spPr/>
        <p:txBody>
          <a:bodyPr/>
          <a:lstStyle/>
          <a:p>
            <a:fld id="{8E5A1ACC-47AE-46D1-A777-5A81161A62A9}" type="slidenum">
              <a:rPr lang="sv-SE" smtClean="0"/>
              <a:t>16</a:t>
            </a:fld>
            <a:endParaRPr lang="sv-SE"/>
          </a:p>
        </p:txBody>
      </p:sp>
    </p:spTree>
    <p:extLst>
      <p:ext uri="{BB962C8B-B14F-4D97-AF65-F5344CB8AC3E}">
        <p14:creationId xmlns:p14="http://schemas.microsoft.com/office/powerpoint/2010/main" val="2788467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Avskrivning är vanligt. Kan ske vid flera steg i rutinen – efter en första kontroll av ett tips, när första yttrandet kommer in, vid utredningen eller efter andra kommuniceringen.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Det visar sig ofta finnas äldre dispensbeslut eller så är det inte fråga om en överträdelse.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Kan vara en bedömningsfråga ibland som inte är helt lätt att avgöra inledningsvis.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Det kan också hända att någon utför en frivillig rättelse innan tillsynsärendet är klart. </a:t>
            </a:r>
          </a:p>
          <a:p>
            <a:endParaRPr lang="sv-SE" dirty="0"/>
          </a:p>
        </p:txBody>
      </p:sp>
      <p:sp>
        <p:nvSpPr>
          <p:cNvPr id="4" name="Platshållare för bildnummer 3"/>
          <p:cNvSpPr>
            <a:spLocks noGrp="1"/>
          </p:cNvSpPr>
          <p:nvPr>
            <p:ph type="sldNum" sz="quarter" idx="5"/>
          </p:nvPr>
        </p:nvSpPr>
        <p:spPr/>
        <p:txBody>
          <a:bodyPr/>
          <a:lstStyle/>
          <a:p>
            <a:fld id="{8E5A1ACC-47AE-46D1-A777-5A81161A62A9}" type="slidenum">
              <a:rPr lang="sv-SE" smtClean="0"/>
              <a:t>17</a:t>
            </a:fld>
            <a:endParaRPr lang="sv-SE"/>
          </a:p>
        </p:txBody>
      </p:sp>
    </p:spTree>
    <p:extLst>
      <p:ext uri="{BB962C8B-B14F-4D97-AF65-F5344CB8AC3E}">
        <p14:creationId xmlns:p14="http://schemas.microsoft.com/office/powerpoint/2010/main" val="3248729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är lämpligt att avvakta prövning om den berörde kommer in i efterhand med ansökan. Det finns JO-utlåtanden och även domar som visar på att myndigheten behöver ha en hög tolerans till dispenser i efterhand. MEN… det är inte hur frikostigt som helst. Endast på den berördes initiativ. Man kan upplysa men inte uppmana och absolut inte själv skriva ansökan. Tänk ”jungfruligt läge”. Bara för att det redan byggts betyder inte att det ska vara enklare att få dispens</a:t>
            </a:r>
          </a:p>
        </p:txBody>
      </p:sp>
      <p:sp>
        <p:nvSpPr>
          <p:cNvPr id="4" name="Platshållare för bildnummer 3"/>
          <p:cNvSpPr>
            <a:spLocks noGrp="1"/>
          </p:cNvSpPr>
          <p:nvPr>
            <p:ph type="sldNum" sz="quarter" idx="5"/>
          </p:nvPr>
        </p:nvSpPr>
        <p:spPr/>
        <p:txBody>
          <a:bodyPr/>
          <a:lstStyle/>
          <a:p>
            <a:fld id="{8E5A1ACC-47AE-46D1-A777-5A81161A62A9}" type="slidenum">
              <a:rPr lang="sv-SE" smtClean="0"/>
              <a:t>18</a:t>
            </a:fld>
            <a:endParaRPr lang="sv-SE"/>
          </a:p>
        </p:txBody>
      </p:sp>
    </p:spTree>
    <p:extLst>
      <p:ext uri="{BB962C8B-B14F-4D97-AF65-F5344CB8AC3E}">
        <p14:creationId xmlns:p14="http://schemas.microsoft.com/office/powerpoint/2010/main" val="803532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Förelägganden ska alltid följas upp. Rationalisera genom att förelägga om redovisning. Dock inte alltid det bästa. Ibland behövs myndighetens ”ögon”. Bekräfta till den berörde när allt är klart. Sätt ner foten – nu är det klart (det duger nu).</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Varning för handräckning hos Kronofogden. Kostnaden landar på myndigheten om det inte finns ekonomisk täckning hos den berörde. Ta det inte för vana att använda Kronofogden. Extrema situationer. Vitesansökan mer ekonomiskt riskfritt.</a:t>
            </a:r>
          </a:p>
          <a:p>
            <a:endParaRPr lang="sv-SE" dirty="0"/>
          </a:p>
        </p:txBody>
      </p:sp>
      <p:sp>
        <p:nvSpPr>
          <p:cNvPr id="4" name="Platshållare för bildnummer 3"/>
          <p:cNvSpPr>
            <a:spLocks noGrp="1"/>
          </p:cNvSpPr>
          <p:nvPr>
            <p:ph type="sldNum" sz="quarter" idx="5"/>
          </p:nvPr>
        </p:nvSpPr>
        <p:spPr/>
        <p:txBody>
          <a:bodyPr/>
          <a:lstStyle/>
          <a:p>
            <a:fld id="{8E5A1ACC-47AE-46D1-A777-5A81161A62A9}" type="slidenum">
              <a:rPr lang="sv-SE" smtClean="0"/>
              <a:t>19</a:t>
            </a:fld>
            <a:endParaRPr lang="sv-SE"/>
          </a:p>
        </p:txBody>
      </p:sp>
    </p:spTree>
    <p:extLst>
      <p:ext uri="{BB962C8B-B14F-4D97-AF65-F5344CB8AC3E}">
        <p14:creationId xmlns:p14="http://schemas.microsoft.com/office/powerpoint/2010/main" val="1426417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 tillsyn behöver man bedöma proportionaliteten, alltså ställa sig frågan om ingripandet från myndigheten står i rimlig proportion till skadan på strandskyddets syften. Bedömningen behöver också ske i flera steg i handläggningsrutinen. Det är en väl avvägd proportionalitetsbedömning som gör oss till professionella tillsynspersoner. Varken för veka eller för tuffa. Veta om vi ska använda ”hammare eller slägga”?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Alldeles i inledningen av ärendet när tipset kommer in behöver man överväga hur ingripande åtgärder som kan behövas – telefonsamtal eller fältbesök t ex. Hur man formulerar kommunikationen, i vilken omfattning man utreder och letar bevis, hur omfattande och detaljstyrt föreläggandet formuleras, om man förenar med vite, hur petig man är vid uppföljningen. </a:t>
            </a:r>
          </a:p>
          <a:p>
            <a:endParaRPr lang="sv-SE" dirty="0"/>
          </a:p>
        </p:txBody>
      </p:sp>
      <p:sp>
        <p:nvSpPr>
          <p:cNvPr id="4" name="Platshållare för bildnummer 3"/>
          <p:cNvSpPr>
            <a:spLocks noGrp="1"/>
          </p:cNvSpPr>
          <p:nvPr>
            <p:ph type="sldNum" sz="quarter" idx="5"/>
          </p:nvPr>
        </p:nvSpPr>
        <p:spPr/>
        <p:txBody>
          <a:bodyPr/>
          <a:lstStyle/>
          <a:p>
            <a:fld id="{8E5A1ACC-47AE-46D1-A777-5A81161A62A9}" type="slidenum">
              <a:rPr lang="sv-SE" smtClean="0"/>
              <a:t>20</a:t>
            </a:fld>
            <a:endParaRPr lang="sv-SE"/>
          </a:p>
        </p:txBody>
      </p:sp>
    </p:spTree>
    <p:extLst>
      <p:ext uri="{BB962C8B-B14F-4D97-AF65-F5344CB8AC3E}">
        <p14:creationId xmlns:p14="http://schemas.microsoft.com/office/powerpoint/2010/main" val="3966721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finns ingen preskription på strandskyddstillsyn, d v s det går att driva tillsyn på riktigt gamla objekt så länge de uppförts medan strandskyddet har gällt.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Trots detta kan det ändå finns situationer där det inte är skäligt att driva tillsyn vidare. Det kan t.ex. vara en brygga som uppförts utan dispens för längesedan, långt senare bytt ägare och den nya ägaren har inte haft skäl att tro att bryggan inte varit laglig.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Tre avgörande parametrar för bedömningen om det är skäligt är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förfluten tid sedan objektet utfördes,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miljönyttan med att tillsynsobjektet tas bort och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vad myndigheters agerande ha varit historiskt.</a:t>
            </a:r>
          </a:p>
          <a:p>
            <a:endParaRPr lang="sv-SE" dirty="0"/>
          </a:p>
        </p:txBody>
      </p:sp>
      <p:sp>
        <p:nvSpPr>
          <p:cNvPr id="4" name="Platshållare för bildnummer 3"/>
          <p:cNvSpPr>
            <a:spLocks noGrp="1"/>
          </p:cNvSpPr>
          <p:nvPr>
            <p:ph type="sldNum" sz="quarter" idx="5"/>
          </p:nvPr>
        </p:nvSpPr>
        <p:spPr/>
        <p:txBody>
          <a:bodyPr/>
          <a:lstStyle/>
          <a:p>
            <a:fld id="{8E5A1ACC-47AE-46D1-A777-5A81161A62A9}" type="slidenum">
              <a:rPr lang="sv-SE" smtClean="0"/>
              <a:t>21</a:t>
            </a:fld>
            <a:endParaRPr lang="sv-SE"/>
          </a:p>
        </p:txBody>
      </p:sp>
    </p:spTree>
    <p:extLst>
      <p:ext uri="{BB962C8B-B14F-4D97-AF65-F5344CB8AC3E}">
        <p14:creationId xmlns:p14="http://schemas.microsoft.com/office/powerpoint/2010/main" val="4171465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Strandskyddstillsyn följer samma regler som övrig miljöbalkstillsyn. Sedan 2020 är det tydliggjort i portalparagrafen i tillsynskapitlet i miljöbalken att tillsynen omfattar både egeninitierad kontroll och kontroll efter anmälan/tips. Information ska syfta till att underlätta för den enskilde att göra rätt.</a:t>
            </a:r>
          </a:p>
          <a:p>
            <a:endParaRPr lang="sv-SE" dirty="0"/>
          </a:p>
        </p:txBody>
      </p:sp>
      <p:sp>
        <p:nvSpPr>
          <p:cNvPr id="4" name="Platshållare för bildnummer 3"/>
          <p:cNvSpPr>
            <a:spLocks noGrp="1"/>
          </p:cNvSpPr>
          <p:nvPr>
            <p:ph type="sldNum" sz="quarter" idx="5"/>
          </p:nvPr>
        </p:nvSpPr>
        <p:spPr/>
        <p:txBody>
          <a:bodyPr/>
          <a:lstStyle/>
          <a:p>
            <a:fld id="{8E5A1ACC-47AE-46D1-A777-5A81161A62A9}" type="slidenum">
              <a:rPr lang="sv-SE" smtClean="0"/>
              <a:t>4</a:t>
            </a:fld>
            <a:endParaRPr lang="sv-SE"/>
          </a:p>
        </p:txBody>
      </p:sp>
    </p:spTree>
    <p:extLst>
      <p:ext uri="{BB962C8B-B14F-4D97-AF65-F5344CB8AC3E}">
        <p14:creationId xmlns:p14="http://schemas.microsoft.com/office/powerpoint/2010/main" val="3149147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Alla tillsynsobjekt är inte lika viktiga att göra tillsyn på. Och i en tillvaro där det är ont om tid och vi behöver prioritera bland flera arbetsuppgifter så behöver man ibland sålla vad man öppnar ärenden på och avväga den tid man lägger på tillsynsobjekten. Då är det bra om man sållar genomtänkt och lägger lagom med tid på tillsynsärendena i förhållande till deras allvarlighetsgrad. Allvarligt för strandskyddets syften – större tillsynsinsats. Kom ihåg att det alltid är tillsynsmyndigheten som självständigt avgör vilken tillsyn som bedrivs och på vilket sätt.</a:t>
            </a:r>
          </a:p>
          <a:p>
            <a:endParaRPr lang="sv-SE" dirty="0"/>
          </a:p>
          <a:p>
            <a:r>
              <a:rPr lang="sv-SE" dirty="0"/>
              <a:t>Det här är en modell som kan vara till hjälp för sållningen. Det hänger ihop med både proportionalitet och skälighet. Egentligen ett annat sätt att illustrera skälighet. Här är två parametrar på x och y-axlarna: påverkan på strandskyddet och tid sedan tillsynsobjektet utfördes. Ett gammalt objekt vars påverkan på strandskyddet är relativt litet – ej prioriterat - men gammalt och stor påverkan – prioriterat. Ett nytt objekt med relativt lite påverkan kan vara prioriterat för det kräver relativt mindre arbetsinsats i tillsyn och kan göra att man får ”stopp” i tid. Den gröna pilen neråt illustrerar när det är särskilda omständigheter som gör att man ska prioritera även mindre allvarliga tillsynsobjekt, t ex särskilt värdefull natur eller friluftsområde. Den röda pilen illustrerar t ex myndigheters agerande så att den enskilde gynnas, t ex bygglov som givits i strid med strandskyddet.</a:t>
            </a:r>
          </a:p>
          <a:p>
            <a:endParaRPr lang="sv-SE" dirty="0"/>
          </a:p>
        </p:txBody>
      </p:sp>
      <p:sp>
        <p:nvSpPr>
          <p:cNvPr id="4" name="Platshållare för bildnummer 3"/>
          <p:cNvSpPr>
            <a:spLocks noGrp="1"/>
          </p:cNvSpPr>
          <p:nvPr>
            <p:ph type="sldNum" sz="quarter" idx="5"/>
          </p:nvPr>
        </p:nvSpPr>
        <p:spPr/>
        <p:txBody>
          <a:bodyPr/>
          <a:lstStyle/>
          <a:p>
            <a:fld id="{8E5A1ACC-47AE-46D1-A777-5A81161A62A9}" type="slidenum">
              <a:rPr lang="sv-SE" smtClean="0"/>
              <a:t>22</a:t>
            </a:fld>
            <a:endParaRPr lang="sv-SE"/>
          </a:p>
        </p:txBody>
      </p:sp>
    </p:spTree>
    <p:extLst>
      <p:ext uri="{BB962C8B-B14F-4D97-AF65-F5344CB8AC3E}">
        <p14:creationId xmlns:p14="http://schemas.microsoft.com/office/powerpoint/2010/main" val="1787963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Behovsutredning och tillsynsplan ska vara samlat för hela miljöbalksområdet hos myndigheten.</a:t>
            </a:r>
          </a:p>
          <a:p>
            <a:endParaRPr lang="sv-SE" dirty="0"/>
          </a:p>
        </p:txBody>
      </p:sp>
      <p:sp>
        <p:nvSpPr>
          <p:cNvPr id="4" name="Platshållare för bildnummer 3"/>
          <p:cNvSpPr>
            <a:spLocks noGrp="1"/>
          </p:cNvSpPr>
          <p:nvPr>
            <p:ph type="sldNum" sz="quarter" idx="5"/>
          </p:nvPr>
        </p:nvSpPr>
        <p:spPr/>
        <p:txBody>
          <a:bodyPr/>
          <a:lstStyle/>
          <a:p>
            <a:fld id="{8E5A1ACC-47AE-46D1-A777-5A81161A62A9}" type="slidenum">
              <a:rPr lang="sv-SE" smtClean="0"/>
              <a:t>23</a:t>
            </a:fld>
            <a:endParaRPr lang="sv-SE"/>
          </a:p>
        </p:txBody>
      </p:sp>
    </p:spTree>
    <p:extLst>
      <p:ext uri="{BB962C8B-B14F-4D97-AF65-F5344CB8AC3E}">
        <p14:creationId xmlns:p14="http://schemas.microsoft.com/office/powerpoint/2010/main" val="1035220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Behovsutredningen ska visa på behovet av förebyggande och kontrollerande tillsyn. Utredning av särskilt viktiga strandskyddsområden att hålla koll på. Inventering av hur mycket tips som brukar komma in och hur lång tid det kan tänkas ta. Behov av information för att förebygga.</a:t>
            </a:r>
          </a:p>
          <a:p>
            <a:endParaRPr lang="sv-SE" dirty="0"/>
          </a:p>
        </p:txBody>
      </p:sp>
      <p:sp>
        <p:nvSpPr>
          <p:cNvPr id="4" name="Platshållare för bildnummer 3"/>
          <p:cNvSpPr>
            <a:spLocks noGrp="1"/>
          </p:cNvSpPr>
          <p:nvPr>
            <p:ph type="sldNum" sz="quarter" idx="5"/>
          </p:nvPr>
        </p:nvSpPr>
        <p:spPr/>
        <p:txBody>
          <a:bodyPr/>
          <a:lstStyle/>
          <a:p>
            <a:fld id="{8E5A1ACC-47AE-46D1-A777-5A81161A62A9}" type="slidenum">
              <a:rPr lang="sv-SE" smtClean="0"/>
              <a:t>24</a:t>
            </a:fld>
            <a:endParaRPr lang="sv-SE"/>
          </a:p>
        </p:txBody>
      </p:sp>
    </p:spTree>
    <p:extLst>
      <p:ext uri="{BB962C8B-B14F-4D97-AF65-F5344CB8AC3E}">
        <p14:creationId xmlns:p14="http://schemas.microsoft.com/office/powerpoint/2010/main" val="3083028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En miniminivå för tillsyn bör vara åtminstone det här. Lokala förhållanden styr behovet och omfattningen. Kustkommun; mer tillsyn - inlandskommun med få sjöar; mindre.</a:t>
            </a:r>
          </a:p>
          <a:p>
            <a:endParaRPr lang="sv-SE" dirty="0"/>
          </a:p>
        </p:txBody>
      </p:sp>
      <p:sp>
        <p:nvSpPr>
          <p:cNvPr id="4" name="Platshållare för bildnummer 3"/>
          <p:cNvSpPr>
            <a:spLocks noGrp="1"/>
          </p:cNvSpPr>
          <p:nvPr>
            <p:ph type="sldNum" sz="quarter" idx="5"/>
          </p:nvPr>
        </p:nvSpPr>
        <p:spPr/>
        <p:txBody>
          <a:bodyPr/>
          <a:lstStyle/>
          <a:p>
            <a:fld id="{8E5A1ACC-47AE-46D1-A777-5A81161A62A9}" type="slidenum">
              <a:rPr lang="sv-SE" smtClean="0"/>
              <a:t>25</a:t>
            </a:fld>
            <a:endParaRPr lang="sv-SE"/>
          </a:p>
        </p:txBody>
      </p:sp>
    </p:spTree>
    <p:extLst>
      <p:ext uri="{BB962C8B-B14F-4D97-AF65-F5344CB8AC3E}">
        <p14:creationId xmlns:p14="http://schemas.microsoft.com/office/powerpoint/2010/main" val="17473851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här är ett exempel på en tillsynsplan med beräkningar. Förutsätter att man följer hur mycket man jobbar med tillsyn.</a:t>
            </a:r>
          </a:p>
          <a:p>
            <a:endParaRPr lang="sv-SE" dirty="0"/>
          </a:p>
        </p:txBody>
      </p:sp>
      <p:sp>
        <p:nvSpPr>
          <p:cNvPr id="4" name="Platshållare för bildnummer 3"/>
          <p:cNvSpPr>
            <a:spLocks noGrp="1"/>
          </p:cNvSpPr>
          <p:nvPr>
            <p:ph type="sldNum" sz="quarter" idx="5"/>
          </p:nvPr>
        </p:nvSpPr>
        <p:spPr/>
        <p:txBody>
          <a:bodyPr/>
          <a:lstStyle/>
          <a:p>
            <a:fld id="{8E5A1ACC-47AE-46D1-A777-5A81161A62A9}" type="slidenum">
              <a:rPr lang="sv-SE" smtClean="0"/>
              <a:t>26</a:t>
            </a:fld>
            <a:endParaRPr lang="sv-SE"/>
          </a:p>
        </p:txBody>
      </p:sp>
    </p:spTree>
    <p:extLst>
      <p:ext uri="{BB962C8B-B14F-4D97-AF65-F5344CB8AC3E}">
        <p14:creationId xmlns:p14="http://schemas.microsoft.com/office/powerpoint/2010/main" val="40776136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dirty="0">
                <a:cs typeface="Times New Roman" panose="02020603050405020304" pitchFamily="18" charset="0"/>
              </a:rPr>
              <a:t>Rutiner. Ökar effektivitet, rättssäkerhet och likabehandling. Skriftlig handläggning gäller.</a:t>
            </a:r>
          </a:p>
          <a:p>
            <a:pPr marL="0" lvl="1" eaLnBrk="1" fontAlgn="auto" hangingPunct="1">
              <a:spcBef>
                <a:spcPts val="0"/>
              </a:spcBef>
              <a:spcAft>
                <a:spcPts val="0"/>
              </a:spcAft>
              <a:defRPr/>
            </a:pPr>
            <a:endParaRPr lang="sv-SE" dirty="0">
              <a:cs typeface="Times New Roman" panose="02020603050405020304" pitchFamily="18" charset="0"/>
            </a:endParaRPr>
          </a:p>
          <a:p>
            <a:pPr marL="0" lvl="1" eaLnBrk="1" fontAlgn="auto" hangingPunct="1">
              <a:spcBef>
                <a:spcPts val="0"/>
              </a:spcBef>
              <a:spcAft>
                <a:spcPts val="0"/>
              </a:spcAft>
              <a:defRPr/>
            </a:pPr>
            <a:r>
              <a:rPr lang="sv-SE" dirty="0">
                <a:cs typeface="Times New Roman" panose="02020603050405020304" pitchFamily="18" charset="0"/>
              </a:rPr>
              <a:t>Planera tillsynen. Att planera tillsynen. För bättre pricksäkerhet på det som verkligen är viktigt. Sällan att anmälningar prickar rätt på det viktiga ur naturvårdssynpunkt. Ett sätt att börja mäta planerad/händelsestyrd och sedan sätta upp ett indexmål. Också lite siffror som ger en bild av arbetets mängd: 2/3-delar av alla tips och initiativ avskrivs. Halveringsteorin: kontroll av 20 platser, blir efter kontroll att man skriver till 10 och efter utredning förelägger 5.</a:t>
            </a:r>
          </a:p>
          <a:p>
            <a:pPr marL="0" lvl="1" eaLnBrk="1" fontAlgn="auto" hangingPunct="1">
              <a:spcBef>
                <a:spcPts val="0"/>
              </a:spcBef>
              <a:spcAft>
                <a:spcPts val="0"/>
              </a:spcAft>
              <a:defRPr/>
            </a:pPr>
            <a:endParaRPr lang="sv-SE" dirty="0">
              <a:cs typeface="Times New Roman" panose="02020603050405020304" pitchFamily="18" charset="0"/>
            </a:endParaRPr>
          </a:p>
          <a:p>
            <a:pPr marL="0" lvl="1" eaLnBrk="1" fontAlgn="auto" hangingPunct="1">
              <a:spcBef>
                <a:spcPts val="0"/>
              </a:spcBef>
              <a:spcAft>
                <a:spcPts val="0"/>
              </a:spcAft>
              <a:defRPr/>
            </a:pPr>
            <a:r>
              <a:rPr lang="sv-SE" dirty="0">
                <a:cs typeface="Times New Roman" panose="02020603050405020304" pitchFamily="18" charset="0"/>
              </a:rPr>
              <a:t>Fokus på rättelse i naturen. Det är inte att straffa folk som är det viktigaste. Det är polisjobb. </a:t>
            </a:r>
          </a:p>
          <a:p>
            <a:pPr marL="0" lvl="1" eaLnBrk="1" fontAlgn="auto" hangingPunct="1">
              <a:spcBef>
                <a:spcPts val="0"/>
              </a:spcBef>
              <a:spcAft>
                <a:spcPts val="0"/>
              </a:spcAft>
              <a:defRPr/>
            </a:pPr>
            <a:endParaRPr lang="sv-SE" dirty="0">
              <a:cs typeface="Times New Roman" panose="02020603050405020304" pitchFamily="18" charset="0"/>
            </a:endParaRPr>
          </a:p>
          <a:p>
            <a:pPr marL="0" lvl="1" eaLnBrk="1" fontAlgn="auto" hangingPunct="1">
              <a:spcBef>
                <a:spcPts val="0"/>
              </a:spcBef>
              <a:spcAft>
                <a:spcPts val="0"/>
              </a:spcAft>
              <a:defRPr/>
            </a:pPr>
            <a:r>
              <a:rPr lang="sv-SE" dirty="0">
                <a:cs typeface="Times New Roman" panose="02020603050405020304" pitchFamily="18" charset="0"/>
              </a:rPr>
              <a:t>Det är allmänna intressen som vi bevakar. Det innebär i praktiken att det blir ett mindre fokus på anmälningar/klagomål, alltså mindre fokus på händelsestyrt och mer fokus på planerat. Egentligen inte klagomål utan tips. </a:t>
            </a:r>
          </a:p>
          <a:p>
            <a:pPr marL="0" lvl="1" eaLnBrk="1" fontAlgn="auto" hangingPunct="1">
              <a:spcBef>
                <a:spcPts val="0"/>
              </a:spcBef>
              <a:spcAft>
                <a:spcPts val="0"/>
              </a:spcAft>
              <a:defRPr/>
            </a:pPr>
            <a:endParaRPr lang="sv-SE" dirty="0">
              <a:cs typeface="Times New Roman" panose="02020603050405020304" pitchFamily="18" charset="0"/>
            </a:endParaRPr>
          </a:p>
          <a:p>
            <a:pPr marL="0" lvl="1" eaLnBrk="1" fontAlgn="auto" hangingPunct="1">
              <a:spcBef>
                <a:spcPts val="0"/>
              </a:spcBef>
              <a:spcAft>
                <a:spcPts val="0"/>
              </a:spcAft>
              <a:defRPr/>
            </a:pPr>
            <a:r>
              <a:rPr lang="sv-SE" dirty="0">
                <a:cs typeface="Times New Roman" panose="02020603050405020304" pitchFamily="18" charset="0"/>
              </a:rPr>
              <a:t>Stöd för tillsyn i hela organisationen. En effektiv och tydlig tillsyn kräver stöd i hela organisationen. Inga dubbla budskap. Det kan vara en oerhört utsatt situation och det behövs både kollegial uppbackning och chefsstöd. Var uppmärksam på otillbörlig påverkan på alla nivåer. Man kan behöva vara flera som jobbar med tillsyn för stöd men samtidigt koncentrera jobbet så man hinner bygga kompetens.</a:t>
            </a:r>
          </a:p>
          <a:p>
            <a:pPr marL="0" lvl="1" eaLnBrk="1" fontAlgn="auto" hangingPunct="1">
              <a:spcBef>
                <a:spcPts val="0"/>
              </a:spcBef>
              <a:spcAft>
                <a:spcPts val="0"/>
              </a:spcAft>
              <a:defRPr/>
            </a:pPr>
            <a:endParaRPr lang="sv-SE" dirty="0">
              <a:cs typeface="Times New Roman" panose="02020603050405020304" pitchFamily="18" charset="0"/>
            </a:endParaRPr>
          </a:p>
          <a:p>
            <a:pPr marL="0" lvl="1" eaLnBrk="1" fontAlgn="auto" hangingPunct="1">
              <a:spcBef>
                <a:spcPts val="0"/>
              </a:spcBef>
              <a:spcAft>
                <a:spcPts val="0"/>
              </a:spcAft>
              <a:defRPr/>
            </a:pPr>
            <a:r>
              <a:rPr lang="sv-SE" dirty="0">
                <a:cs typeface="Times New Roman" panose="02020603050405020304" pitchFamily="18" charset="0"/>
              </a:rPr>
              <a:t>Ofta privatpersoner som berörs av tillsynen. Det får konsekvenser för bemötande och hur vi förklarar problemen. I miljöskyddstillsyn ofta en </a:t>
            </a:r>
            <a:r>
              <a:rPr lang="sv-SE" dirty="0" err="1">
                <a:cs typeface="Times New Roman" panose="02020603050405020304" pitchFamily="18" charset="0"/>
              </a:rPr>
              <a:t>vu</a:t>
            </a:r>
            <a:r>
              <a:rPr lang="sv-SE" dirty="0">
                <a:cs typeface="Times New Roman" panose="02020603050405020304" pitchFamily="18" charset="0"/>
              </a:rPr>
              <a:t>, en proffs som man kan förvänta sig ett visst kunnande av. Så är det inte alltid med privatpersoner. Var uppmärksam på personliga kontakter, jäv. Ha beredskap för att kunna byta handläggare. Kan även vara bra när det går snett – för det gör det ibland. Träna bemötande och kommunikation. Utgå ifrån att det är misstag, inte överlagda brott. Lyssna vad som faktiskt har hänt</a:t>
            </a:r>
          </a:p>
          <a:p>
            <a:endParaRPr lang="sv-SE" dirty="0"/>
          </a:p>
        </p:txBody>
      </p:sp>
      <p:sp>
        <p:nvSpPr>
          <p:cNvPr id="4" name="Platshållare för bildnummer 3"/>
          <p:cNvSpPr>
            <a:spLocks noGrp="1"/>
          </p:cNvSpPr>
          <p:nvPr>
            <p:ph type="sldNum" sz="quarter" idx="5"/>
          </p:nvPr>
        </p:nvSpPr>
        <p:spPr/>
        <p:txBody>
          <a:bodyPr/>
          <a:lstStyle/>
          <a:p>
            <a:fld id="{8E5A1ACC-47AE-46D1-A777-5A81161A62A9}" type="slidenum">
              <a:rPr lang="sv-SE" smtClean="0"/>
              <a:t>27</a:t>
            </a:fld>
            <a:endParaRPr lang="sv-SE"/>
          </a:p>
        </p:txBody>
      </p:sp>
    </p:spTree>
    <p:extLst>
      <p:ext uri="{BB962C8B-B14F-4D97-AF65-F5344CB8AC3E}">
        <p14:creationId xmlns:p14="http://schemas.microsoft.com/office/powerpoint/2010/main" val="3713958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lagen står vad vi </a:t>
            </a:r>
            <a:r>
              <a:rPr lang="sv-SE" u="sng" dirty="0"/>
              <a:t>får göra </a:t>
            </a:r>
            <a:r>
              <a:rPr lang="sv-SE" dirty="0"/>
              <a:t>inom tillsynen. Vi måste ha legitimitet när vi bedriver tillsyn – d v s vi kan inte göra åtgärder, ingripanden, ta beslut utan att ha stöd i lagen. Därför behöver vi ha bra koll på vilka paragrafer vi stöttar oss emot när vi gör olika saker inom tillsynen.</a:t>
            </a:r>
          </a:p>
          <a:p>
            <a:endParaRPr lang="sv-SE" dirty="0"/>
          </a:p>
          <a:p>
            <a:r>
              <a:rPr lang="sv-SE" dirty="0"/>
              <a:t>I lagen står också om vi är den </a:t>
            </a:r>
            <a:r>
              <a:rPr lang="sv-SE" u="sng" dirty="0"/>
              <a:t>behöriga myndigheten </a:t>
            </a:r>
            <a:r>
              <a:rPr lang="sv-SE" dirty="0"/>
              <a:t>att utföra tillsynsåtgärder. Vi kan t ex inte göra tillsyn som kommunerna har ansvar för även om vi tycker det är viktigt.</a:t>
            </a:r>
          </a:p>
          <a:p>
            <a:endParaRPr lang="sv-SE" dirty="0"/>
          </a:p>
          <a:p>
            <a:r>
              <a:rPr lang="sv-SE" dirty="0"/>
              <a:t>I lagen står också vad vi </a:t>
            </a:r>
            <a:r>
              <a:rPr lang="sv-SE" u="sng" dirty="0"/>
              <a:t>måste göra </a:t>
            </a:r>
            <a:r>
              <a:rPr lang="sv-SE" dirty="0"/>
              <a:t>som tillsynsmyndighet, t ex tillsynsplaneringen.</a:t>
            </a:r>
          </a:p>
          <a:p>
            <a:endParaRPr lang="sv-SE" dirty="0"/>
          </a:p>
          <a:p>
            <a:r>
              <a:rPr lang="sv-SE" altLang="sv-SE" dirty="0"/>
              <a:t>Tillsynen styrs av i huvudsak tre lagrum. </a:t>
            </a:r>
          </a:p>
          <a:p>
            <a:endParaRPr lang="sv-SE" altLang="sv-SE" dirty="0"/>
          </a:p>
          <a:p>
            <a:r>
              <a:rPr lang="sv-SE" altLang="sv-SE" dirty="0"/>
              <a:t>26 kapitlet. Här finns </a:t>
            </a:r>
          </a:p>
          <a:p>
            <a:pPr marL="171450" indent="-171450">
              <a:buFont typeface="Arial" panose="020B0604020202020204" pitchFamily="34" charset="0"/>
              <a:buChar char="•"/>
            </a:pPr>
            <a:r>
              <a:rPr lang="sv-SE" altLang="sv-SE" dirty="0"/>
              <a:t>definition och syfte med miljöbalkstillsyn. </a:t>
            </a:r>
          </a:p>
          <a:p>
            <a:pPr marL="171450" indent="-171450">
              <a:buFont typeface="Arial" panose="020B0604020202020204" pitchFamily="34" charset="0"/>
              <a:buChar char="•"/>
            </a:pPr>
            <a:r>
              <a:rPr lang="sv-SE" altLang="sv-SE" dirty="0"/>
              <a:t>skyldighet att anmäla överträdelser till polis/åklagare. </a:t>
            </a:r>
          </a:p>
          <a:p>
            <a:pPr marL="171450" indent="-171450">
              <a:buFont typeface="Arial" panose="020B0604020202020204" pitchFamily="34" charset="0"/>
              <a:buChar char="•"/>
            </a:pPr>
            <a:r>
              <a:rPr lang="sv-SE" altLang="sv-SE" dirty="0"/>
              <a:t>vem som utövar tillsynen, </a:t>
            </a:r>
          </a:p>
          <a:p>
            <a:pPr marL="171450" indent="-171450">
              <a:buFont typeface="Arial" panose="020B0604020202020204" pitchFamily="34" charset="0"/>
              <a:buChar char="•"/>
            </a:pPr>
            <a:r>
              <a:rPr lang="sv-SE" altLang="sv-SE" dirty="0"/>
              <a:t>om överlåtelse och samarbete,</a:t>
            </a:r>
          </a:p>
          <a:p>
            <a:pPr marL="171450" indent="-171450">
              <a:buFont typeface="Arial" panose="020B0604020202020204" pitchFamily="34" charset="0"/>
              <a:buChar char="•"/>
            </a:pPr>
            <a:r>
              <a:rPr lang="sv-SE" altLang="sv-SE" dirty="0"/>
              <a:t>förelägganden och förbud. </a:t>
            </a:r>
          </a:p>
          <a:p>
            <a:pPr marL="171450" indent="-171450">
              <a:buFont typeface="Arial" panose="020B0604020202020204" pitchFamily="34" charset="0"/>
              <a:buChar char="•"/>
            </a:pPr>
            <a:r>
              <a:rPr lang="sv-SE" altLang="sv-SE" dirty="0"/>
              <a:t>underrättelser, verkställighet mm</a:t>
            </a:r>
          </a:p>
          <a:p>
            <a:endParaRPr lang="sv-SE" altLang="sv-SE" dirty="0"/>
          </a:p>
          <a:p>
            <a:r>
              <a:rPr lang="sv-SE" altLang="sv-SE" dirty="0"/>
              <a:t>Förordningen. Mer detaljer om hur tillsynen ska bedrivas.</a:t>
            </a:r>
          </a:p>
          <a:p>
            <a:r>
              <a:rPr lang="sv-SE" altLang="sv-SE" dirty="0"/>
              <a:t>Första kapitlet behandlar tillsynsplaneringen; att det ska finnas behovsutredning och tillsynsplan, att man ska följa upp och utvärdera, att myndigheter ska samverka mm. </a:t>
            </a:r>
          </a:p>
          <a:p>
            <a:r>
              <a:rPr lang="sv-SE" altLang="sv-SE" dirty="0"/>
              <a:t>I andra kapitlet definieras vilken myndighet som har vilket ansvar.</a:t>
            </a:r>
          </a:p>
          <a:p>
            <a:r>
              <a:rPr lang="sv-SE" altLang="sv-SE" dirty="0"/>
              <a:t>Tredje kapitlet omfattar tillsynsvägledning. </a:t>
            </a:r>
          </a:p>
          <a:p>
            <a:endParaRPr lang="sv-SE" altLang="sv-SE" dirty="0"/>
          </a:p>
          <a:p>
            <a:pPr eaLnBrk="1" hangingPunct="1">
              <a:spcBef>
                <a:spcPct val="0"/>
              </a:spcBef>
            </a:pPr>
            <a:r>
              <a:rPr lang="sv-SE" altLang="sv-SE" dirty="0"/>
              <a:t>29 kapitlet. </a:t>
            </a:r>
          </a:p>
          <a:p>
            <a:pPr eaLnBrk="1" hangingPunct="1">
              <a:spcBef>
                <a:spcPct val="0"/>
              </a:spcBef>
            </a:pPr>
            <a:r>
              <a:rPr lang="sv-SE" altLang="sv-SE" dirty="0"/>
              <a:t>Här finns straffbestämmelser och det är i första hand åklagarens verktyg. Brott mot strandskyddet regleras i 29:2 punkt 2.</a:t>
            </a:r>
          </a:p>
          <a:p>
            <a:endParaRPr lang="sv-SE" dirty="0"/>
          </a:p>
        </p:txBody>
      </p:sp>
      <p:sp>
        <p:nvSpPr>
          <p:cNvPr id="4" name="Platshållare för bildnummer 3"/>
          <p:cNvSpPr>
            <a:spLocks noGrp="1"/>
          </p:cNvSpPr>
          <p:nvPr>
            <p:ph type="sldNum" sz="quarter" idx="5"/>
          </p:nvPr>
        </p:nvSpPr>
        <p:spPr/>
        <p:txBody>
          <a:bodyPr/>
          <a:lstStyle/>
          <a:p>
            <a:fld id="{8E5A1ACC-47AE-46D1-A777-5A81161A62A9}" type="slidenum">
              <a:rPr lang="sv-SE" smtClean="0"/>
              <a:t>5</a:t>
            </a:fld>
            <a:endParaRPr lang="sv-SE"/>
          </a:p>
        </p:txBody>
      </p:sp>
    </p:spTree>
    <p:extLst>
      <p:ext uri="{BB962C8B-B14F-4D97-AF65-F5344CB8AC3E}">
        <p14:creationId xmlns:p14="http://schemas.microsoft.com/office/powerpoint/2010/main" val="2649060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t>Tillsyn enligt miljöbalken kan grupperas på följande vis: </a:t>
            </a:r>
          </a:p>
          <a:p>
            <a:endParaRPr lang="sv-SE" altLang="sv-SE" dirty="0"/>
          </a:p>
          <a:p>
            <a:r>
              <a:rPr lang="sv-SE" altLang="sv-SE" dirty="0"/>
              <a:t>Den kan vara planerad eller händelsestyrd. </a:t>
            </a:r>
          </a:p>
          <a:p>
            <a:r>
              <a:rPr lang="sv-SE" altLang="sv-SE" dirty="0"/>
              <a:t>Tillsynen kan också vara främjande (eller förebyggande) och kontrollerande. </a:t>
            </a:r>
          </a:p>
          <a:p>
            <a:endParaRPr lang="sv-SE" altLang="sv-SE" dirty="0"/>
          </a:p>
          <a:p>
            <a:r>
              <a:rPr lang="sv-SE" altLang="sv-SE" dirty="0"/>
              <a:t>För att tillsynsarbetet ska fungera bra och ge ett tillfredsställande resultat tror vi att alla delar i kvadraten måste finnas med. Strävan bör vara att jobba mer med planerad och förebyggande tillsyn (gå från rött till grönt) om man rent teoretiskt tänker att med bättre kunskap hos verksamhetsutövare eller t.ex. boende inom strandskydd, kommer inte lika mycket överträdelser att inträffa och behovet av kontrollerande händelsestyrd tillsyn att minska.</a:t>
            </a:r>
          </a:p>
          <a:p>
            <a:endParaRPr lang="sv-SE" altLang="sv-SE" dirty="0"/>
          </a:p>
          <a:p>
            <a:r>
              <a:rPr lang="sv-SE" altLang="sv-SE" dirty="0"/>
              <a:t>Eftersom de flesta överträdelserna inom strandskydd sker på grund av  okunskap, är det viktigt att låta en stor del av tillsynsarbetet vara just förebyggande.</a:t>
            </a:r>
            <a:endParaRPr lang="sv-SE" dirty="0"/>
          </a:p>
          <a:p>
            <a:endParaRPr lang="sv-SE" dirty="0"/>
          </a:p>
        </p:txBody>
      </p:sp>
      <p:sp>
        <p:nvSpPr>
          <p:cNvPr id="4" name="Platshållare för bildnummer 3"/>
          <p:cNvSpPr>
            <a:spLocks noGrp="1"/>
          </p:cNvSpPr>
          <p:nvPr>
            <p:ph type="sldNum" sz="quarter" idx="5"/>
          </p:nvPr>
        </p:nvSpPr>
        <p:spPr/>
        <p:txBody>
          <a:bodyPr/>
          <a:lstStyle/>
          <a:p>
            <a:fld id="{8E5A1ACC-47AE-46D1-A777-5A81161A62A9}" type="slidenum">
              <a:rPr lang="sv-SE" smtClean="0"/>
              <a:t>6</a:t>
            </a:fld>
            <a:endParaRPr lang="sv-SE"/>
          </a:p>
        </p:txBody>
      </p:sp>
    </p:spTree>
    <p:extLst>
      <p:ext uri="{BB962C8B-B14F-4D97-AF65-F5344CB8AC3E}">
        <p14:creationId xmlns:p14="http://schemas.microsoft.com/office/powerpoint/2010/main" val="1150629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t>Förebyggande tillsyn, information t ex på hemsida, vid stormöten (föreningar, samfälligheter etc.), enskilda samtal i telefon och i fält. Också se till att kommunens företrädare kan lagen så att inte ”löften sprids”. Media – vara med och styra flödet.</a:t>
            </a:r>
          </a:p>
          <a:p>
            <a:endParaRPr lang="sv-SE" altLang="sv-SE" dirty="0"/>
          </a:p>
          <a:p>
            <a:r>
              <a:rPr lang="sv-SE" altLang="sv-SE" dirty="0"/>
              <a:t>Kontrollerande tillsyn, hantera tips och ta egna initiativ, särskilt viktigt i samband med prövningar så att inte otillåtet tillkomna anläggningar blir ”lagliga” genom prövningsmyndigheten.</a:t>
            </a:r>
          </a:p>
          <a:p>
            <a:endParaRPr lang="sv-SE" altLang="sv-SE" dirty="0"/>
          </a:p>
          <a:p>
            <a:r>
              <a:rPr lang="sv-SE" altLang="sv-SE" dirty="0"/>
              <a:t>Alla misstänkta brott mot miljöbalken ska anmälas till polis. Det är inte upp till tillsynsmyndigheten att avgöra om brott är begånget.</a:t>
            </a:r>
          </a:p>
          <a:p>
            <a:endParaRPr lang="sv-SE" altLang="sv-SE" dirty="0"/>
          </a:p>
          <a:p>
            <a:r>
              <a:rPr lang="sv-SE" altLang="sv-SE" dirty="0"/>
              <a:t>Mer om hur man jobbar kontrollerande och med att anmäla misstänkta brott i nästa avsnitt om rutiner.</a:t>
            </a:r>
          </a:p>
          <a:p>
            <a:endParaRPr lang="sv-SE" dirty="0"/>
          </a:p>
        </p:txBody>
      </p:sp>
      <p:sp>
        <p:nvSpPr>
          <p:cNvPr id="4" name="Platshållare för bildnummer 3"/>
          <p:cNvSpPr>
            <a:spLocks noGrp="1"/>
          </p:cNvSpPr>
          <p:nvPr>
            <p:ph type="sldNum" sz="quarter" idx="5"/>
          </p:nvPr>
        </p:nvSpPr>
        <p:spPr/>
        <p:txBody>
          <a:bodyPr/>
          <a:lstStyle/>
          <a:p>
            <a:fld id="{8E5A1ACC-47AE-46D1-A777-5A81161A62A9}" type="slidenum">
              <a:rPr lang="sv-SE" smtClean="0"/>
              <a:t>7</a:t>
            </a:fld>
            <a:endParaRPr lang="sv-SE"/>
          </a:p>
        </p:txBody>
      </p:sp>
    </p:spTree>
    <p:extLst>
      <p:ext uri="{BB962C8B-B14F-4D97-AF65-F5344CB8AC3E}">
        <p14:creationId xmlns:p14="http://schemas.microsoft.com/office/powerpoint/2010/main" val="3927320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80000"/>
              </a:lnSpc>
            </a:pPr>
            <a:r>
              <a:rPr lang="sv-SE" altLang="sv-SE" dirty="0"/>
              <a:t>Vad är de vanligaste överträdelserna inom strandskydd? </a:t>
            </a:r>
          </a:p>
          <a:p>
            <a:pPr>
              <a:lnSpc>
                <a:spcPct val="80000"/>
              </a:lnSpc>
            </a:pPr>
            <a:endParaRPr lang="sv-SE" altLang="sv-SE" dirty="0"/>
          </a:p>
          <a:p>
            <a:pPr marL="171450" indent="-171450">
              <a:lnSpc>
                <a:spcPct val="80000"/>
              </a:lnSpc>
              <a:buFont typeface="Arial" panose="020B0604020202020204" pitchFamily="34" charset="0"/>
              <a:buChar char="•"/>
            </a:pPr>
            <a:r>
              <a:rPr lang="sv-SE" altLang="sv-SE" dirty="0"/>
              <a:t>Helt nya stora villor eller bostadshus är ovanliga. De flesta vet ju att man måste ha bygglov och då blir det stopp innan något byggs inom strandskydd. Det som däremot förekommer rätt vanligt är permanent uppställda husvagnar. Det finns en uppfattning att om byggnader är på hjul får den stå utan bygglov och dispens. </a:t>
            </a:r>
          </a:p>
          <a:p>
            <a:pPr marL="171450" indent="-171450">
              <a:lnSpc>
                <a:spcPct val="80000"/>
              </a:lnSpc>
              <a:buFont typeface="Arial" panose="020B0604020202020204" pitchFamily="34" charset="0"/>
              <a:buChar char="•"/>
            </a:pPr>
            <a:r>
              <a:rPr lang="sv-SE" altLang="sv-SE" dirty="0"/>
              <a:t>Reglerna om friggebodar och </a:t>
            </a:r>
            <a:r>
              <a:rPr lang="sv-SE" altLang="sv-SE" dirty="0" err="1"/>
              <a:t>attefallshus</a:t>
            </a:r>
            <a:r>
              <a:rPr lang="sv-SE" altLang="sv-SE" dirty="0"/>
              <a:t> förvirrar också. Små komplementbyggnader uppförs utan dispens. Det kan ske både inom tomtplats och utanför. Utanför är mer allvarligt för strandskyddet.</a:t>
            </a:r>
          </a:p>
          <a:p>
            <a:pPr marL="171450" indent="-171450">
              <a:lnSpc>
                <a:spcPct val="80000"/>
              </a:lnSpc>
              <a:buFont typeface="Arial" panose="020B0604020202020204" pitchFamily="34" charset="0"/>
              <a:buChar char="•"/>
            </a:pPr>
            <a:r>
              <a:rPr lang="sv-SE" altLang="sv-SE" dirty="0"/>
              <a:t>Inredning i förråd – vanligt i en del kustområden (sjöbodar).</a:t>
            </a:r>
          </a:p>
          <a:p>
            <a:pPr marL="171450" indent="-171450">
              <a:lnSpc>
                <a:spcPct val="80000"/>
              </a:lnSpc>
              <a:buFont typeface="Arial" panose="020B0604020202020204" pitchFamily="34" charset="0"/>
              <a:buChar char="•"/>
            </a:pPr>
            <a:r>
              <a:rPr lang="sv-SE" altLang="sv-SE" dirty="0"/>
              <a:t>Utökade bryggor och bryggdäck. Det vanligaste tillsynsobjekten inom strandskydd. Rättspraxis visar idag på att bryggdäck inte är möjligt att utföra ens med dispens såvida det inte funnits längre tillbaka. Är bryggan dessutom ”påklädd” med  möbler, staket etc. är det angelägen tillsyn.</a:t>
            </a:r>
          </a:p>
          <a:p>
            <a:pPr marL="171450" indent="-171450">
              <a:lnSpc>
                <a:spcPct val="80000"/>
              </a:lnSpc>
              <a:buFont typeface="Arial" panose="020B0604020202020204" pitchFamily="34" charset="0"/>
              <a:buChar char="•"/>
            </a:pPr>
            <a:r>
              <a:rPr lang="sv-SE" altLang="sv-SE" dirty="0"/>
              <a:t>Många små saker ger sammantaget en avhållande effekt – kan vara skäl att driva tillsyn. En avvägning när det är prioriterat.</a:t>
            </a:r>
          </a:p>
          <a:p>
            <a:pPr marL="171450" indent="-171450">
              <a:lnSpc>
                <a:spcPct val="80000"/>
              </a:lnSpc>
              <a:buFont typeface="Arial" panose="020B0604020202020204" pitchFamily="34" charset="0"/>
              <a:buChar char="•"/>
            </a:pPr>
            <a:r>
              <a:rPr lang="sv-SE" altLang="sv-SE" dirty="0"/>
              <a:t>Skyltar som avhåller och skrämmer.</a:t>
            </a:r>
          </a:p>
          <a:p>
            <a:pPr marL="171450" indent="-171450">
              <a:lnSpc>
                <a:spcPct val="80000"/>
              </a:lnSpc>
              <a:buFont typeface="Arial" panose="020B0604020202020204" pitchFamily="34" charset="0"/>
              <a:buChar char="•"/>
            </a:pPr>
            <a:r>
              <a:rPr lang="sv-SE" altLang="sv-SE" dirty="0"/>
              <a:t>Att ”fånga in” en hel liten ö till sin egen tomt är inte tillåtet. </a:t>
            </a:r>
          </a:p>
          <a:p>
            <a:pPr marL="171450" indent="-171450">
              <a:lnSpc>
                <a:spcPct val="80000"/>
              </a:lnSpc>
              <a:buFont typeface="Arial" panose="020B0604020202020204" pitchFamily="34" charset="0"/>
              <a:buChar char="•"/>
            </a:pPr>
            <a:r>
              <a:rPr lang="sv-SE" altLang="sv-SE" dirty="0"/>
              <a:t>Vägdragningar kan förstöra värdefull natur. Likaså utfyllnader. Här kan det biologiska syftet i strandskyddet helt och hållet utgöra grunden för tillsynen. Utfyllnader vid tomtplatser blir förstås också en utökning av tomtplats.</a:t>
            </a:r>
          </a:p>
          <a:p>
            <a:endParaRPr lang="sv-SE" dirty="0"/>
          </a:p>
        </p:txBody>
      </p:sp>
      <p:sp>
        <p:nvSpPr>
          <p:cNvPr id="4" name="Platshållare för bildnummer 3"/>
          <p:cNvSpPr>
            <a:spLocks noGrp="1"/>
          </p:cNvSpPr>
          <p:nvPr>
            <p:ph type="sldNum" sz="quarter" idx="5"/>
          </p:nvPr>
        </p:nvSpPr>
        <p:spPr/>
        <p:txBody>
          <a:bodyPr/>
          <a:lstStyle/>
          <a:p>
            <a:fld id="{8E5A1ACC-47AE-46D1-A777-5A81161A62A9}" type="slidenum">
              <a:rPr lang="sv-SE" smtClean="0"/>
              <a:t>8</a:t>
            </a:fld>
            <a:endParaRPr lang="sv-SE"/>
          </a:p>
        </p:txBody>
      </p:sp>
    </p:spTree>
    <p:extLst>
      <p:ext uri="{BB962C8B-B14F-4D97-AF65-F5344CB8AC3E}">
        <p14:creationId xmlns:p14="http://schemas.microsoft.com/office/powerpoint/2010/main" val="1453935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t>Handläggarstödet är framtaget för länsstyrelsernas arbete med naturtillsyn, men är alltså samma rutiner som kommuner bör följa vid strandskyddstillsyn. Här beskriver vi vad som ska göras i varje steg. Det finns också förslag på checklistor och skrivmallar. Hänvisningar till lagstöd och lite annat nyttigt.</a:t>
            </a:r>
          </a:p>
          <a:p>
            <a:endParaRPr lang="sv-SE" dirty="0"/>
          </a:p>
          <a:p>
            <a:r>
              <a:rPr lang="sv-SE" dirty="0"/>
              <a:t>Jag ska nu gå igenom de här tio stegen i handläggarstödet och blir ganska detaljerad i hur man bör arbeta med tillsyn i praktiken. Som avslut kommer jag att backa ur lite och se på det i lite större perspektiv och prata om proportionalitet, skälighet och prioritering.</a:t>
            </a:r>
          </a:p>
          <a:p>
            <a:endParaRPr lang="sv-SE" dirty="0"/>
          </a:p>
        </p:txBody>
      </p:sp>
      <p:sp>
        <p:nvSpPr>
          <p:cNvPr id="4" name="Platshållare för bildnummer 3"/>
          <p:cNvSpPr>
            <a:spLocks noGrp="1"/>
          </p:cNvSpPr>
          <p:nvPr>
            <p:ph type="sldNum" sz="quarter" idx="5"/>
          </p:nvPr>
        </p:nvSpPr>
        <p:spPr/>
        <p:txBody>
          <a:bodyPr/>
          <a:lstStyle/>
          <a:p>
            <a:fld id="{8E5A1ACC-47AE-46D1-A777-5A81161A62A9}" type="slidenum">
              <a:rPr lang="sv-SE" smtClean="0"/>
              <a:t>9</a:t>
            </a:fld>
            <a:endParaRPr lang="sv-SE"/>
          </a:p>
        </p:txBody>
      </p:sp>
    </p:spTree>
    <p:extLst>
      <p:ext uri="{BB962C8B-B14F-4D97-AF65-F5344CB8AC3E}">
        <p14:creationId xmlns:p14="http://schemas.microsoft.com/office/powerpoint/2010/main" val="1913708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Varför kallar vi det tips?</a:t>
            </a:r>
          </a:p>
          <a:p>
            <a:endParaRPr lang="sv-SE" dirty="0"/>
          </a:p>
          <a:p>
            <a:r>
              <a:rPr lang="sv-SE" dirty="0"/>
              <a:t>Tipsaren kan ge information om vad som har hänt, inte påverka ärendets utgång i övrigt. Strandskydd är enbart tillsyn av ett allmänt intresse, inte enskilt d v s en granne kan inte lägga in sina aspekter på det.</a:t>
            </a:r>
          </a:p>
          <a:p>
            <a:r>
              <a:rPr lang="sv-SE" dirty="0"/>
              <a:t>Får betydelse för hur ni tar emot informationen. Vad ni lägger vikt vid. Hur ni frågar.</a:t>
            </a:r>
          </a:p>
          <a:p>
            <a:endParaRPr lang="sv-SE" dirty="0"/>
          </a:p>
        </p:txBody>
      </p:sp>
      <p:sp>
        <p:nvSpPr>
          <p:cNvPr id="4" name="Platshållare för bildnummer 3"/>
          <p:cNvSpPr>
            <a:spLocks noGrp="1"/>
          </p:cNvSpPr>
          <p:nvPr>
            <p:ph type="sldNum" sz="quarter" idx="5"/>
          </p:nvPr>
        </p:nvSpPr>
        <p:spPr/>
        <p:txBody>
          <a:bodyPr/>
          <a:lstStyle/>
          <a:p>
            <a:fld id="{8E5A1ACC-47AE-46D1-A777-5A81161A62A9}" type="slidenum">
              <a:rPr lang="sv-SE" smtClean="0"/>
              <a:t>10</a:t>
            </a:fld>
            <a:endParaRPr lang="sv-SE"/>
          </a:p>
        </p:txBody>
      </p:sp>
    </p:spTree>
    <p:extLst>
      <p:ext uri="{BB962C8B-B14F-4D97-AF65-F5344CB8AC3E}">
        <p14:creationId xmlns:p14="http://schemas.microsoft.com/office/powerpoint/2010/main" val="2983889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Fältbesöket kan vara helt avgörande för om det ska gå att avgöra ärendet på ett bra sätt. Det är här du skaffar tillräckligt underlag (bevis) för om det är en överträdelse.</a:t>
            </a:r>
          </a:p>
          <a:p>
            <a:endParaRPr lang="sv-SE" dirty="0"/>
          </a:p>
          <a:p>
            <a:r>
              <a:rPr lang="sv-SE" dirty="0"/>
              <a:t>Föravisera – skapar bättre dialog och kontakt. Ingen gillar att bli överraskad! Har liten betydelse för tillsynen – har aldrig varit med om att någon undanröjer ”bevis” och om det sker så är det väl bra då.</a:t>
            </a:r>
          </a:p>
          <a:p>
            <a:endParaRPr lang="sv-SE" dirty="0"/>
          </a:p>
        </p:txBody>
      </p:sp>
      <p:sp>
        <p:nvSpPr>
          <p:cNvPr id="4" name="Platshållare för bildnummer 3"/>
          <p:cNvSpPr>
            <a:spLocks noGrp="1"/>
          </p:cNvSpPr>
          <p:nvPr>
            <p:ph type="sldNum" sz="quarter" idx="5"/>
          </p:nvPr>
        </p:nvSpPr>
        <p:spPr/>
        <p:txBody>
          <a:bodyPr/>
          <a:lstStyle/>
          <a:p>
            <a:fld id="{8E5A1ACC-47AE-46D1-A777-5A81161A62A9}" type="slidenum">
              <a:rPr lang="sv-SE" smtClean="0"/>
              <a:t>11</a:t>
            </a:fld>
            <a:endParaRPr lang="sv-SE"/>
          </a:p>
        </p:txBody>
      </p:sp>
    </p:spTree>
    <p:extLst>
      <p:ext uri="{BB962C8B-B14F-4D97-AF65-F5344CB8AC3E}">
        <p14:creationId xmlns:p14="http://schemas.microsoft.com/office/powerpoint/2010/main" val="3423503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E03E43-73AD-43CF-BD38-3C349895A992}"/>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492A62E6-A76C-4206-9167-D54CB96948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A41EFDB2-CD09-4D9D-8B41-6BF6B0843FB8}"/>
              </a:ext>
            </a:extLst>
          </p:cNvPr>
          <p:cNvSpPr>
            <a:spLocks noGrp="1"/>
          </p:cNvSpPr>
          <p:nvPr>
            <p:ph type="dt" sz="half" idx="10"/>
          </p:nvPr>
        </p:nvSpPr>
        <p:spPr/>
        <p:txBody>
          <a:bodyPr/>
          <a:lstStyle/>
          <a:p>
            <a:fld id="{5BACB097-0517-4407-BAD2-43DEC63F0F3A}" type="datetimeFigureOut">
              <a:rPr lang="sv-SE" smtClean="0"/>
              <a:t>2025-09-23</a:t>
            </a:fld>
            <a:endParaRPr lang="sv-SE"/>
          </a:p>
        </p:txBody>
      </p:sp>
      <p:sp>
        <p:nvSpPr>
          <p:cNvPr id="5" name="Platshållare för sidfot 4">
            <a:extLst>
              <a:ext uri="{FF2B5EF4-FFF2-40B4-BE49-F238E27FC236}">
                <a16:creationId xmlns:a16="http://schemas.microsoft.com/office/drawing/2014/main" id="{FA016B39-4B7F-43F7-B526-F4704BEF913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DF25C6D-932B-4CB0-888E-A947AB663D8C}"/>
              </a:ext>
            </a:extLst>
          </p:cNvPr>
          <p:cNvSpPr>
            <a:spLocks noGrp="1"/>
          </p:cNvSpPr>
          <p:nvPr>
            <p:ph type="sldNum" sz="quarter" idx="12"/>
          </p:nvPr>
        </p:nvSpPr>
        <p:spPr/>
        <p:txBody>
          <a:bodyPr/>
          <a:lstStyle/>
          <a:p>
            <a:fld id="{6C1A4843-017E-4D91-B890-95477B27A1B3}" type="slidenum">
              <a:rPr lang="sv-SE" smtClean="0"/>
              <a:t>‹#›</a:t>
            </a:fld>
            <a:endParaRPr lang="sv-SE"/>
          </a:p>
        </p:txBody>
      </p:sp>
    </p:spTree>
    <p:extLst>
      <p:ext uri="{BB962C8B-B14F-4D97-AF65-F5344CB8AC3E}">
        <p14:creationId xmlns:p14="http://schemas.microsoft.com/office/powerpoint/2010/main" val="3312188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1ADD9E-68C0-4049-B1CA-452BD4B74246}"/>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9319FA0-C18E-443B-B6DA-7DE33D59FD4D}"/>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5B1DE63-ABDE-44A5-A55F-6922DD6D24AA}"/>
              </a:ext>
            </a:extLst>
          </p:cNvPr>
          <p:cNvSpPr>
            <a:spLocks noGrp="1"/>
          </p:cNvSpPr>
          <p:nvPr>
            <p:ph type="dt" sz="half" idx="10"/>
          </p:nvPr>
        </p:nvSpPr>
        <p:spPr/>
        <p:txBody>
          <a:bodyPr/>
          <a:lstStyle/>
          <a:p>
            <a:fld id="{5BACB097-0517-4407-BAD2-43DEC63F0F3A}" type="datetimeFigureOut">
              <a:rPr lang="sv-SE" smtClean="0"/>
              <a:t>2025-09-23</a:t>
            </a:fld>
            <a:endParaRPr lang="sv-SE"/>
          </a:p>
        </p:txBody>
      </p:sp>
      <p:sp>
        <p:nvSpPr>
          <p:cNvPr id="5" name="Platshållare för sidfot 4">
            <a:extLst>
              <a:ext uri="{FF2B5EF4-FFF2-40B4-BE49-F238E27FC236}">
                <a16:creationId xmlns:a16="http://schemas.microsoft.com/office/drawing/2014/main" id="{3B4E4F93-A95F-438C-95E1-05228E89000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AC5D20E-3C62-4CEB-88D6-B834B57A7063}"/>
              </a:ext>
            </a:extLst>
          </p:cNvPr>
          <p:cNvSpPr>
            <a:spLocks noGrp="1"/>
          </p:cNvSpPr>
          <p:nvPr>
            <p:ph type="sldNum" sz="quarter" idx="12"/>
          </p:nvPr>
        </p:nvSpPr>
        <p:spPr/>
        <p:txBody>
          <a:bodyPr/>
          <a:lstStyle/>
          <a:p>
            <a:fld id="{6C1A4843-017E-4D91-B890-95477B27A1B3}" type="slidenum">
              <a:rPr lang="sv-SE" smtClean="0"/>
              <a:t>‹#›</a:t>
            </a:fld>
            <a:endParaRPr lang="sv-SE"/>
          </a:p>
        </p:txBody>
      </p:sp>
    </p:spTree>
    <p:extLst>
      <p:ext uri="{BB962C8B-B14F-4D97-AF65-F5344CB8AC3E}">
        <p14:creationId xmlns:p14="http://schemas.microsoft.com/office/powerpoint/2010/main" val="1517215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4F2A2374-B3B7-40DF-BE03-02F67E4F39DC}"/>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FDC8FF8-803F-435C-AC40-97D3DE19FAF3}"/>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5E21624-F9E5-4911-ADE7-D82E7A52CEE4}"/>
              </a:ext>
            </a:extLst>
          </p:cNvPr>
          <p:cNvSpPr>
            <a:spLocks noGrp="1"/>
          </p:cNvSpPr>
          <p:nvPr>
            <p:ph type="dt" sz="half" idx="10"/>
          </p:nvPr>
        </p:nvSpPr>
        <p:spPr/>
        <p:txBody>
          <a:bodyPr/>
          <a:lstStyle/>
          <a:p>
            <a:fld id="{5BACB097-0517-4407-BAD2-43DEC63F0F3A}" type="datetimeFigureOut">
              <a:rPr lang="sv-SE" smtClean="0"/>
              <a:t>2025-09-23</a:t>
            </a:fld>
            <a:endParaRPr lang="sv-SE"/>
          </a:p>
        </p:txBody>
      </p:sp>
      <p:sp>
        <p:nvSpPr>
          <p:cNvPr id="5" name="Platshållare för sidfot 4">
            <a:extLst>
              <a:ext uri="{FF2B5EF4-FFF2-40B4-BE49-F238E27FC236}">
                <a16:creationId xmlns:a16="http://schemas.microsoft.com/office/drawing/2014/main" id="{F4FECB55-B224-4174-8E0F-5DBA4C518D4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C51BF70-ADD1-4864-A096-2A41E0CAF021}"/>
              </a:ext>
            </a:extLst>
          </p:cNvPr>
          <p:cNvSpPr>
            <a:spLocks noGrp="1"/>
          </p:cNvSpPr>
          <p:nvPr>
            <p:ph type="sldNum" sz="quarter" idx="12"/>
          </p:nvPr>
        </p:nvSpPr>
        <p:spPr/>
        <p:txBody>
          <a:bodyPr/>
          <a:lstStyle/>
          <a:p>
            <a:fld id="{6C1A4843-017E-4D91-B890-95477B27A1B3}" type="slidenum">
              <a:rPr lang="sv-SE" smtClean="0"/>
              <a:t>‹#›</a:t>
            </a:fld>
            <a:endParaRPr lang="sv-SE"/>
          </a:p>
        </p:txBody>
      </p:sp>
    </p:spTree>
    <p:extLst>
      <p:ext uri="{BB962C8B-B14F-4D97-AF65-F5344CB8AC3E}">
        <p14:creationId xmlns:p14="http://schemas.microsoft.com/office/powerpoint/2010/main" val="2728695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2603A8-05B8-4123-B605-E48496E31C7B}"/>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5619AB5-3ED9-4ED5-9671-2EAEF134561B}"/>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7477123-267E-4373-8950-F9FA5EB053D1}"/>
              </a:ext>
            </a:extLst>
          </p:cNvPr>
          <p:cNvSpPr>
            <a:spLocks noGrp="1"/>
          </p:cNvSpPr>
          <p:nvPr>
            <p:ph type="dt" sz="half" idx="10"/>
          </p:nvPr>
        </p:nvSpPr>
        <p:spPr/>
        <p:txBody>
          <a:bodyPr/>
          <a:lstStyle/>
          <a:p>
            <a:fld id="{5BACB097-0517-4407-BAD2-43DEC63F0F3A}" type="datetimeFigureOut">
              <a:rPr lang="sv-SE" smtClean="0"/>
              <a:t>2025-09-23</a:t>
            </a:fld>
            <a:endParaRPr lang="sv-SE"/>
          </a:p>
        </p:txBody>
      </p:sp>
      <p:sp>
        <p:nvSpPr>
          <p:cNvPr id="5" name="Platshållare för sidfot 4">
            <a:extLst>
              <a:ext uri="{FF2B5EF4-FFF2-40B4-BE49-F238E27FC236}">
                <a16:creationId xmlns:a16="http://schemas.microsoft.com/office/drawing/2014/main" id="{C6368EF6-AE3A-497D-A6CB-9B0CBAB4EBD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F03EAE7-4EA4-4E3A-9816-DB022C53256E}"/>
              </a:ext>
            </a:extLst>
          </p:cNvPr>
          <p:cNvSpPr>
            <a:spLocks noGrp="1"/>
          </p:cNvSpPr>
          <p:nvPr>
            <p:ph type="sldNum" sz="quarter" idx="12"/>
          </p:nvPr>
        </p:nvSpPr>
        <p:spPr/>
        <p:txBody>
          <a:bodyPr/>
          <a:lstStyle/>
          <a:p>
            <a:fld id="{6C1A4843-017E-4D91-B890-95477B27A1B3}" type="slidenum">
              <a:rPr lang="sv-SE" smtClean="0"/>
              <a:t>‹#›</a:t>
            </a:fld>
            <a:endParaRPr lang="sv-SE"/>
          </a:p>
        </p:txBody>
      </p:sp>
    </p:spTree>
    <p:extLst>
      <p:ext uri="{BB962C8B-B14F-4D97-AF65-F5344CB8AC3E}">
        <p14:creationId xmlns:p14="http://schemas.microsoft.com/office/powerpoint/2010/main" val="3631244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DD8270-0AC2-4E3C-9278-72BF89BF0A81}"/>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45119014-A42D-4010-8A99-E57E2185F0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63B5A7D5-0FF6-4FD3-ADE3-DD18CD8FA33B}"/>
              </a:ext>
            </a:extLst>
          </p:cNvPr>
          <p:cNvSpPr>
            <a:spLocks noGrp="1"/>
          </p:cNvSpPr>
          <p:nvPr>
            <p:ph type="dt" sz="half" idx="10"/>
          </p:nvPr>
        </p:nvSpPr>
        <p:spPr/>
        <p:txBody>
          <a:bodyPr/>
          <a:lstStyle/>
          <a:p>
            <a:fld id="{5BACB097-0517-4407-BAD2-43DEC63F0F3A}" type="datetimeFigureOut">
              <a:rPr lang="sv-SE" smtClean="0"/>
              <a:t>2025-09-23</a:t>
            </a:fld>
            <a:endParaRPr lang="sv-SE"/>
          </a:p>
        </p:txBody>
      </p:sp>
      <p:sp>
        <p:nvSpPr>
          <p:cNvPr id="5" name="Platshållare för sidfot 4">
            <a:extLst>
              <a:ext uri="{FF2B5EF4-FFF2-40B4-BE49-F238E27FC236}">
                <a16:creationId xmlns:a16="http://schemas.microsoft.com/office/drawing/2014/main" id="{8819458E-DC8E-46F5-BA8D-7A267357A28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60E7213-89AA-44EF-B555-845918753032}"/>
              </a:ext>
            </a:extLst>
          </p:cNvPr>
          <p:cNvSpPr>
            <a:spLocks noGrp="1"/>
          </p:cNvSpPr>
          <p:nvPr>
            <p:ph type="sldNum" sz="quarter" idx="12"/>
          </p:nvPr>
        </p:nvSpPr>
        <p:spPr/>
        <p:txBody>
          <a:bodyPr/>
          <a:lstStyle/>
          <a:p>
            <a:fld id="{6C1A4843-017E-4D91-B890-95477B27A1B3}" type="slidenum">
              <a:rPr lang="sv-SE" smtClean="0"/>
              <a:t>‹#›</a:t>
            </a:fld>
            <a:endParaRPr lang="sv-SE"/>
          </a:p>
        </p:txBody>
      </p:sp>
    </p:spTree>
    <p:extLst>
      <p:ext uri="{BB962C8B-B14F-4D97-AF65-F5344CB8AC3E}">
        <p14:creationId xmlns:p14="http://schemas.microsoft.com/office/powerpoint/2010/main" val="3078216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B93621-B3FE-46C7-A9BE-A5346F5D70F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88CACB2-6BC6-408F-8155-F69257028E0B}"/>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0A7442FA-3728-482D-BDFB-1CFB41467457}"/>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4DF3C7DA-0C43-4573-99CF-0AEE57BC3FFB}"/>
              </a:ext>
            </a:extLst>
          </p:cNvPr>
          <p:cNvSpPr>
            <a:spLocks noGrp="1"/>
          </p:cNvSpPr>
          <p:nvPr>
            <p:ph type="dt" sz="half" idx="10"/>
          </p:nvPr>
        </p:nvSpPr>
        <p:spPr/>
        <p:txBody>
          <a:bodyPr/>
          <a:lstStyle/>
          <a:p>
            <a:fld id="{5BACB097-0517-4407-BAD2-43DEC63F0F3A}" type="datetimeFigureOut">
              <a:rPr lang="sv-SE" smtClean="0"/>
              <a:t>2025-09-23</a:t>
            </a:fld>
            <a:endParaRPr lang="sv-SE"/>
          </a:p>
        </p:txBody>
      </p:sp>
      <p:sp>
        <p:nvSpPr>
          <p:cNvPr id="6" name="Platshållare för sidfot 5">
            <a:extLst>
              <a:ext uri="{FF2B5EF4-FFF2-40B4-BE49-F238E27FC236}">
                <a16:creationId xmlns:a16="http://schemas.microsoft.com/office/drawing/2014/main" id="{E464698C-CD40-4398-887B-35B4044D6CE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54B4CE0-B448-43C2-927B-BD06AAE325FD}"/>
              </a:ext>
            </a:extLst>
          </p:cNvPr>
          <p:cNvSpPr>
            <a:spLocks noGrp="1"/>
          </p:cNvSpPr>
          <p:nvPr>
            <p:ph type="sldNum" sz="quarter" idx="12"/>
          </p:nvPr>
        </p:nvSpPr>
        <p:spPr/>
        <p:txBody>
          <a:bodyPr/>
          <a:lstStyle/>
          <a:p>
            <a:fld id="{6C1A4843-017E-4D91-B890-95477B27A1B3}" type="slidenum">
              <a:rPr lang="sv-SE" smtClean="0"/>
              <a:t>‹#›</a:t>
            </a:fld>
            <a:endParaRPr lang="sv-SE"/>
          </a:p>
        </p:txBody>
      </p:sp>
    </p:spTree>
    <p:extLst>
      <p:ext uri="{BB962C8B-B14F-4D97-AF65-F5344CB8AC3E}">
        <p14:creationId xmlns:p14="http://schemas.microsoft.com/office/powerpoint/2010/main" val="2328196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C7D97E-7EBE-405B-B867-BC3F90690916}"/>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FA14612-A3F3-4A04-B71E-E70F65E65A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175AC68D-066A-42C0-8B23-BDF13F9F5032}"/>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C7FF62D1-1A1D-4935-AC35-98578AE0C7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53F7AA7B-B34D-42C5-93E7-DEC60DCC299B}"/>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A7C51FEC-AD3C-40EC-A6A7-E10C46EACCBE}"/>
              </a:ext>
            </a:extLst>
          </p:cNvPr>
          <p:cNvSpPr>
            <a:spLocks noGrp="1"/>
          </p:cNvSpPr>
          <p:nvPr>
            <p:ph type="dt" sz="half" idx="10"/>
          </p:nvPr>
        </p:nvSpPr>
        <p:spPr/>
        <p:txBody>
          <a:bodyPr/>
          <a:lstStyle/>
          <a:p>
            <a:fld id="{5BACB097-0517-4407-BAD2-43DEC63F0F3A}" type="datetimeFigureOut">
              <a:rPr lang="sv-SE" smtClean="0"/>
              <a:t>2025-09-23</a:t>
            </a:fld>
            <a:endParaRPr lang="sv-SE"/>
          </a:p>
        </p:txBody>
      </p:sp>
      <p:sp>
        <p:nvSpPr>
          <p:cNvPr id="8" name="Platshållare för sidfot 7">
            <a:extLst>
              <a:ext uri="{FF2B5EF4-FFF2-40B4-BE49-F238E27FC236}">
                <a16:creationId xmlns:a16="http://schemas.microsoft.com/office/drawing/2014/main" id="{ADC5D3ED-FF6D-4F95-A5B0-8BE5AB062D85}"/>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E0BA1F6C-36BB-4683-A4ED-A7BDF77EBBF0}"/>
              </a:ext>
            </a:extLst>
          </p:cNvPr>
          <p:cNvSpPr>
            <a:spLocks noGrp="1"/>
          </p:cNvSpPr>
          <p:nvPr>
            <p:ph type="sldNum" sz="quarter" idx="12"/>
          </p:nvPr>
        </p:nvSpPr>
        <p:spPr/>
        <p:txBody>
          <a:bodyPr/>
          <a:lstStyle/>
          <a:p>
            <a:fld id="{6C1A4843-017E-4D91-B890-95477B27A1B3}" type="slidenum">
              <a:rPr lang="sv-SE" smtClean="0"/>
              <a:t>‹#›</a:t>
            </a:fld>
            <a:endParaRPr lang="sv-SE"/>
          </a:p>
        </p:txBody>
      </p:sp>
    </p:spTree>
    <p:extLst>
      <p:ext uri="{BB962C8B-B14F-4D97-AF65-F5344CB8AC3E}">
        <p14:creationId xmlns:p14="http://schemas.microsoft.com/office/powerpoint/2010/main" val="343574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B6DDDD-FA5A-4E8B-A1CC-3820DADF8CF9}"/>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A5BE419F-B569-45AE-968F-693508394922}"/>
              </a:ext>
            </a:extLst>
          </p:cNvPr>
          <p:cNvSpPr>
            <a:spLocks noGrp="1"/>
          </p:cNvSpPr>
          <p:nvPr>
            <p:ph type="dt" sz="half" idx="10"/>
          </p:nvPr>
        </p:nvSpPr>
        <p:spPr/>
        <p:txBody>
          <a:bodyPr/>
          <a:lstStyle/>
          <a:p>
            <a:fld id="{5BACB097-0517-4407-BAD2-43DEC63F0F3A}" type="datetimeFigureOut">
              <a:rPr lang="sv-SE" smtClean="0"/>
              <a:t>2025-09-23</a:t>
            </a:fld>
            <a:endParaRPr lang="sv-SE"/>
          </a:p>
        </p:txBody>
      </p:sp>
      <p:sp>
        <p:nvSpPr>
          <p:cNvPr id="4" name="Platshållare för sidfot 3">
            <a:extLst>
              <a:ext uri="{FF2B5EF4-FFF2-40B4-BE49-F238E27FC236}">
                <a16:creationId xmlns:a16="http://schemas.microsoft.com/office/drawing/2014/main" id="{A5E42A74-80AD-4F27-B244-FDBEC10005F4}"/>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88C0E841-92EC-447E-A95A-99A3AC14072F}"/>
              </a:ext>
            </a:extLst>
          </p:cNvPr>
          <p:cNvSpPr>
            <a:spLocks noGrp="1"/>
          </p:cNvSpPr>
          <p:nvPr>
            <p:ph type="sldNum" sz="quarter" idx="12"/>
          </p:nvPr>
        </p:nvSpPr>
        <p:spPr/>
        <p:txBody>
          <a:bodyPr/>
          <a:lstStyle/>
          <a:p>
            <a:fld id="{6C1A4843-017E-4D91-B890-95477B27A1B3}" type="slidenum">
              <a:rPr lang="sv-SE" smtClean="0"/>
              <a:t>‹#›</a:t>
            </a:fld>
            <a:endParaRPr lang="sv-SE"/>
          </a:p>
        </p:txBody>
      </p:sp>
    </p:spTree>
    <p:extLst>
      <p:ext uri="{BB962C8B-B14F-4D97-AF65-F5344CB8AC3E}">
        <p14:creationId xmlns:p14="http://schemas.microsoft.com/office/powerpoint/2010/main" val="4058222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408B83A5-99F8-4548-BF97-61750B2474AD}"/>
              </a:ext>
            </a:extLst>
          </p:cNvPr>
          <p:cNvSpPr>
            <a:spLocks noGrp="1"/>
          </p:cNvSpPr>
          <p:nvPr>
            <p:ph type="dt" sz="half" idx="10"/>
          </p:nvPr>
        </p:nvSpPr>
        <p:spPr/>
        <p:txBody>
          <a:bodyPr/>
          <a:lstStyle/>
          <a:p>
            <a:fld id="{5BACB097-0517-4407-BAD2-43DEC63F0F3A}" type="datetimeFigureOut">
              <a:rPr lang="sv-SE" smtClean="0"/>
              <a:t>2025-09-23</a:t>
            </a:fld>
            <a:endParaRPr lang="sv-SE"/>
          </a:p>
        </p:txBody>
      </p:sp>
      <p:sp>
        <p:nvSpPr>
          <p:cNvPr id="3" name="Platshållare för sidfot 2">
            <a:extLst>
              <a:ext uri="{FF2B5EF4-FFF2-40B4-BE49-F238E27FC236}">
                <a16:creationId xmlns:a16="http://schemas.microsoft.com/office/drawing/2014/main" id="{F57876A0-E81C-4200-949C-DA4295935C33}"/>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B52C8D77-77EF-4C45-9176-8EFB12F755FD}"/>
              </a:ext>
            </a:extLst>
          </p:cNvPr>
          <p:cNvSpPr>
            <a:spLocks noGrp="1"/>
          </p:cNvSpPr>
          <p:nvPr>
            <p:ph type="sldNum" sz="quarter" idx="12"/>
          </p:nvPr>
        </p:nvSpPr>
        <p:spPr/>
        <p:txBody>
          <a:bodyPr/>
          <a:lstStyle/>
          <a:p>
            <a:fld id="{6C1A4843-017E-4D91-B890-95477B27A1B3}" type="slidenum">
              <a:rPr lang="sv-SE" smtClean="0"/>
              <a:t>‹#›</a:t>
            </a:fld>
            <a:endParaRPr lang="sv-SE"/>
          </a:p>
        </p:txBody>
      </p:sp>
    </p:spTree>
    <p:extLst>
      <p:ext uri="{BB962C8B-B14F-4D97-AF65-F5344CB8AC3E}">
        <p14:creationId xmlns:p14="http://schemas.microsoft.com/office/powerpoint/2010/main" val="3031574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C39020-6974-452E-9125-CD5860C56A9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76DBC31-0D27-4984-8333-110291CB38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C3A06CB8-5A2B-4F44-8CDB-AEE1EB9116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8DD0446-CDE4-4D2D-A583-B9A850E10752}"/>
              </a:ext>
            </a:extLst>
          </p:cNvPr>
          <p:cNvSpPr>
            <a:spLocks noGrp="1"/>
          </p:cNvSpPr>
          <p:nvPr>
            <p:ph type="dt" sz="half" idx="10"/>
          </p:nvPr>
        </p:nvSpPr>
        <p:spPr/>
        <p:txBody>
          <a:bodyPr/>
          <a:lstStyle/>
          <a:p>
            <a:fld id="{5BACB097-0517-4407-BAD2-43DEC63F0F3A}" type="datetimeFigureOut">
              <a:rPr lang="sv-SE" smtClean="0"/>
              <a:t>2025-09-23</a:t>
            </a:fld>
            <a:endParaRPr lang="sv-SE"/>
          </a:p>
        </p:txBody>
      </p:sp>
      <p:sp>
        <p:nvSpPr>
          <p:cNvPr id="6" name="Platshållare för sidfot 5">
            <a:extLst>
              <a:ext uri="{FF2B5EF4-FFF2-40B4-BE49-F238E27FC236}">
                <a16:creationId xmlns:a16="http://schemas.microsoft.com/office/drawing/2014/main" id="{7F00E375-E090-4BFF-8133-9F16CB12B7E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B36D211-3C45-4B1A-A9CA-212946808818}"/>
              </a:ext>
            </a:extLst>
          </p:cNvPr>
          <p:cNvSpPr>
            <a:spLocks noGrp="1"/>
          </p:cNvSpPr>
          <p:nvPr>
            <p:ph type="sldNum" sz="quarter" idx="12"/>
          </p:nvPr>
        </p:nvSpPr>
        <p:spPr/>
        <p:txBody>
          <a:bodyPr/>
          <a:lstStyle/>
          <a:p>
            <a:fld id="{6C1A4843-017E-4D91-B890-95477B27A1B3}" type="slidenum">
              <a:rPr lang="sv-SE" smtClean="0"/>
              <a:t>‹#›</a:t>
            </a:fld>
            <a:endParaRPr lang="sv-SE"/>
          </a:p>
        </p:txBody>
      </p:sp>
    </p:spTree>
    <p:extLst>
      <p:ext uri="{BB962C8B-B14F-4D97-AF65-F5344CB8AC3E}">
        <p14:creationId xmlns:p14="http://schemas.microsoft.com/office/powerpoint/2010/main" val="1020700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A077CA-B860-4362-9958-BA387E39DEC8}"/>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C1C4020-5973-40FE-AE74-0FD0C68A35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D03EF211-46E2-4A74-9B2E-B40A32F8EA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8F2DAEA-6573-478F-ACC4-0C9AC51ADA04}"/>
              </a:ext>
            </a:extLst>
          </p:cNvPr>
          <p:cNvSpPr>
            <a:spLocks noGrp="1"/>
          </p:cNvSpPr>
          <p:nvPr>
            <p:ph type="dt" sz="half" idx="10"/>
          </p:nvPr>
        </p:nvSpPr>
        <p:spPr/>
        <p:txBody>
          <a:bodyPr/>
          <a:lstStyle/>
          <a:p>
            <a:fld id="{5BACB097-0517-4407-BAD2-43DEC63F0F3A}" type="datetimeFigureOut">
              <a:rPr lang="sv-SE" smtClean="0"/>
              <a:t>2025-09-23</a:t>
            </a:fld>
            <a:endParaRPr lang="sv-SE"/>
          </a:p>
        </p:txBody>
      </p:sp>
      <p:sp>
        <p:nvSpPr>
          <p:cNvPr id="6" name="Platshållare för sidfot 5">
            <a:extLst>
              <a:ext uri="{FF2B5EF4-FFF2-40B4-BE49-F238E27FC236}">
                <a16:creationId xmlns:a16="http://schemas.microsoft.com/office/drawing/2014/main" id="{FBB01448-A703-403D-B277-480492E3655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A8A1AA6-0D81-45DA-915D-CD31AFF3B297}"/>
              </a:ext>
            </a:extLst>
          </p:cNvPr>
          <p:cNvSpPr>
            <a:spLocks noGrp="1"/>
          </p:cNvSpPr>
          <p:nvPr>
            <p:ph type="sldNum" sz="quarter" idx="12"/>
          </p:nvPr>
        </p:nvSpPr>
        <p:spPr/>
        <p:txBody>
          <a:bodyPr/>
          <a:lstStyle/>
          <a:p>
            <a:fld id="{6C1A4843-017E-4D91-B890-95477B27A1B3}" type="slidenum">
              <a:rPr lang="sv-SE" smtClean="0"/>
              <a:t>‹#›</a:t>
            </a:fld>
            <a:endParaRPr lang="sv-SE"/>
          </a:p>
        </p:txBody>
      </p:sp>
    </p:spTree>
    <p:extLst>
      <p:ext uri="{BB962C8B-B14F-4D97-AF65-F5344CB8AC3E}">
        <p14:creationId xmlns:p14="http://schemas.microsoft.com/office/powerpoint/2010/main" val="4081182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BD72E0F-4261-48FD-A7EC-A729ED1570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E932F41-7855-4FFE-905B-58DCB35613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EDCE0EC-AD75-43F6-86C6-49D747D0A4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ACB097-0517-4407-BAD2-43DEC63F0F3A}" type="datetimeFigureOut">
              <a:rPr lang="sv-SE" smtClean="0"/>
              <a:t>2025-09-23</a:t>
            </a:fld>
            <a:endParaRPr lang="sv-SE"/>
          </a:p>
        </p:txBody>
      </p:sp>
      <p:sp>
        <p:nvSpPr>
          <p:cNvPr id="5" name="Platshållare för sidfot 4">
            <a:extLst>
              <a:ext uri="{FF2B5EF4-FFF2-40B4-BE49-F238E27FC236}">
                <a16:creationId xmlns:a16="http://schemas.microsoft.com/office/drawing/2014/main" id="{6ADF2414-D095-4A02-AABC-1A24BFD5C5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AE8ADFB9-6C03-41E7-812E-BFCF7F5D6F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1A4843-017E-4D91-B890-95477B27A1B3}" type="slidenum">
              <a:rPr lang="sv-SE" smtClean="0"/>
              <a:t>‹#›</a:t>
            </a:fld>
            <a:endParaRPr lang="sv-SE"/>
          </a:p>
        </p:txBody>
      </p:sp>
    </p:spTree>
    <p:extLst>
      <p:ext uri="{BB962C8B-B14F-4D97-AF65-F5344CB8AC3E}">
        <p14:creationId xmlns:p14="http://schemas.microsoft.com/office/powerpoint/2010/main" val="4009612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hyperlink" Target="https://www.miljosamverkansverige.se/natur/starkt-gron-tillsyn-handlaggarstod/"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7C29EC-7FFA-4D77-ACB7-71A68D7AE4DC}"/>
              </a:ext>
            </a:extLst>
          </p:cNvPr>
          <p:cNvSpPr>
            <a:spLocks noGrp="1"/>
          </p:cNvSpPr>
          <p:nvPr>
            <p:ph type="ctrTitle"/>
          </p:nvPr>
        </p:nvSpPr>
        <p:spPr/>
        <p:txBody>
          <a:bodyPr/>
          <a:lstStyle/>
          <a:p>
            <a:r>
              <a:rPr lang="sv-SE" b="1" dirty="0"/>
              <a:t>Strandskyddstillsyn</a:t>
            </a:r>
            <a:br>
              <a:rPr lang="sv-SE" dirty="0"/>
            </a:br>
            <a:endParaRPr lang="sv-SE" dirty="0"/>
          </a:p>
        </p:txBody>
      </p:sp>
      <p:sp>
        <p:nvSpPr>
          <p:cNvPr id="3" name="Underrubrik 2">
            <a:extLst>
              <a:ext uri="{FF2B5EF4-FFF2-40B4-BE49-F238E27FC236}">
                <a16:creationId xmlns:a16="http://schemas.microsoft.com/office/drawing/2014/main" id="{1650B1E4-02B8-4E56-BEC8-F3F9617EC419}"/>
              </a:ext>
            </a:extLst>
          </p:cNvPr>
          <p:cNvSpPr>
            <a:spLocks noGrp="1"/>
          </p:cNvSpPr>
          <p:nvPr>
            <p:ph type="subTitle" idx="1"/>
          </p:nvPr>
        </p:nvSpPr>
        <p:spPr/>
        <p:txBody>
          <a:bodyPr/>
          <a:lstStyle/>
          <a:p>
            <a:r>
              <a:rPr lang="sv-SE" sz="4000" dirty="0"/>
              <a:t>Planering och rutiner</a:t>
            </a:r>
          </a:p>
          <a:p>
            <a:endParaRPr lang="sv-SE" dirty="0"/>
          </a:p>
        </p:txBody>
      </p:sp>
    </p:spTree>
    <p:extLst>
      <p:ext uri="{BB962C8B-B14F-4D97-AF65-F5344CB8AC3E}">
        <p14:creationId xmlns:p14="http://schemas.microsoft.com/office/powerpoint/2010/main" val="254221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AF1F4D-0CBD-45A2-8149-E3CCD3FE8A43}"/>
              </a:ext>
            </a:extLst>
          </p:cNvPr>
          <p:cNvSpPr>
            <a:spLocks noGrp="1"/>
          </p:cNvSpPr>
          <p:nvPr>
            <p:ph type="title"/>
          </p:nvPr>
        </p:nvSpPr>
        <p:spPr/>
        <p:txBody>
          <a:bodyPr/>
          <a:lstStyle/>
          <a:p>
            <a:r>
              <a:rPr lang="sv-SE" dirty="0"/>
              <a:t>Tips – eget initiativ</a:t>
            </a:r>
          </a:p>
        </p:txBody>
      </p:sp>
      <p:sp>
        <p:nvSpPr>
          <p:cNvPr id="3" name="Platshållare för innehåll 2">
            <a:extLst>
              <a:ext uri="{FF2B5EF4-FFF2-40B4-BE49-F238E27FC236}">
                <a16:creationId xmlns:a16="http://schemas.microsoft.com/office/drawing/2014/main" id="{079CD121-5C35-453C-B23C-B331CAF8ACBE}"/>
              </a:ext>
            </a:extLst>
          </p:cNvPr>
          <p:cNvSpPr>
            <a:spLocks noGrp="1"/>
          </p:cNvSpPr>
          <p:nvPr>
            <p:ph sz="half" idx="1"/>
          </p:nvPr>
        </p:nvSpPr>
        <p:spPr/>
        <p:txBody>
          <a:bodyPr>
            <a:normAutofit fontScale="77500" lnSpcReduction="20000"/>
          </a:bodyPr>
          <a:lstStyle/>
          <a:p>
            <a:pPr marL="285750" indent="-285750">
              <a:buFont typeface="Wingdings" panose="05000000000000000000" pitchFamily="2" charset="2"/>
              <a:buChar char="ü"/>
            </a:pPr>
            <a:r>
              <a:rPr lang="sv-SE" altLang="sv-SE" dirty="0"/>
              <a:t>Någon hör av sig med </a:t>
            </a:r>
            <a:r>
              <a:rPr lang="sv-SE" altLang="sv-SE" i="1" dirty="0"/>
              <a:t>tips</a:t>
            </a:r>
            <a:r>
              <a:rPr lang="sv-SE" altLang="sv-SE" dirty="0"/>
              <a:t> via e-post, brev eller telefon</a:t>
            </a:r>
          </a:p>
          <a:p>
            <a:pPr marL="285750" indent="-285750">
              <a:buFont typeface="Wingdings" panose="05000000000000000000" pitchFamily="2" charset="2"/>
              <a:buChar char="ü"/>
            </a:pPr>
            <a:endParaRPr lang="sv-SE" altLang="sv-SE" dirty="0"/>
          </a:p>
          <a:p>
            <a:pPr marL="285750" indent="-285750">
              <a:buFont typeface="Wingdings" panose="05000000000000000000" pitchFamily="2" charset="2"/>
              <a:buChar char="ü"/>
            </a:pPr>
            <a:r>
              <a:rPr lang="sv-SE" altLang="sv-SE" dirty="0"/>
              <a:t>Identifiera om det verkligen är fråga om tillsyn (och inte en förfrågan eller ansökan)</a:t>
            </a:r>
          </a:p>
          <a:p>
            <a:pPr marL="285750" indent="-285750">
              <a:buFont typeface="Wingdings" panose="05000000000000000000" pitchFamily="2" charset="2"/>
              <a:buChar char="ü"/>
            </a:pPr>
            <a:endParaRPr lang="sv-SE" altLang="sv-SE" dirty="0"/>
          </a:p>
          <a:p>
            <a:pPr marL="285750" indent="-285750">
              <a:buFont typeface="Wingdings" panose="05000000000000000000" pitchFamily="2" charset="2"/>
              <a:buChar char="ü"/>
            </a:pPr>
            <a:r>
              <a:rPr lang="sv-SE" altLang="sv-SE" dirty="0"/>
              <a:t>Samla tillräcklig information</a:t>
            </a:r>
          </a:p>
          <a:p>
            <a:pPr marL="285750" indent="-285750">
              <a:buFont typeface="Wingdings" panose="05000000000000000000" pitchFamily="2" charset="2"/>
              <a:buChar char="ü"/>
            </a:pPr>
            <a:endParaRPr lang="sv-SE" altLang="sv-SE" dirty="0"/>
          </a:p>
          <a:p>
            <a:pPr marL="285750" indent="-285750">
              <a:buFont typeface="Wingdings" panose="05000000000000000000" pitchFamily="2" charset="2"/>
              <a:buChar char="ü"/>
            </a:pPr>
            <a:r>
              <a:rPr lang="sv-SE" altLang="sv-SE" dirty="0"/>
              <a:t>Bedöm om det </a:t>
            </a:r>
            <a:r>
              <a:rPr lang="sv-SE" altLang="sv-SE" u="sng" dirty="0"/>
              <a:t>kan</a:t>
            </a:r>
            <a:r>
              <a:rPr lang="sv-SE" altLang="sv-SE" dirty="0"/>
              <a:t> vara en överträdelse </a:t>
            </a:r>
          </a:p>
          <a:p>
            <a:pPr marL="285750" indent="-285750">
              <a:buFont typeface="Wingdings" panose="05000000000000000000" pitchFamily="2" charset="2"/>
              <a:buChar char="ü"/>
            </a:pPr>
            <a:endParaRPr lang="sv-SE" altLang="sv-SE" dirty="0"/>
          </a:p>
          <a:p>
            <a:pPr marL="285750" indent="-285750">
              <a:buFont typeface="Wingdings" panose="05000000000000000000" pitchFamily="2" charset="2"/>
              <a:buChar char="ü"/>
            </a:pPr>
            <a:r>
              <a:rPr lang="sv-SE" altLang="sv-SE" dirty="0"/>
              <a:t>Öppna ärende</a:t>
            </a:r>
          </a:p>
          <a:p>
            <a:endParaRPr lang="sv-SE" dirty="0"/>
          </a:p>
        </p:txBody>
      </p:sp>
      <p:sp>
        <p:nvSpPr>
          <p:cNvPr id="4" name="Platshållare för innehåll 3">
            <a:extLst>
              <a:ext uri="{FF2B5EF4-FFF2-40B4-BE49-F238E27FC236}">
                <a16:creationId xmlns:a16="http://schemas.microsoft.com/office/drawing/2014/main" id="{F0E4CAA9-24C7-4300-A380-40BBBE619061}"/>
              </a:ext>
            </a:extLst>
          </p:cNvPr>
          <p:cNvSpPr>
            <a:spLocks noGrp="1"/>
          </p:cNvSpPr>
          <p:nvPr>
            <p:ph sz="half" idx="2"/>
          </p:nvPr>
        </p:nvSpPr>
        <p:spPr/>
        <p:txBody>
          <a:bodyPr>
            <a:normAutofit fontScale="77500" lnSpcReduction="20000"/>
          </a:bodyPr>
          <a:lstStyle/>
          <a:p>
            <a:pPr marL="285750" indent="-285750">
              <a:buFont typeface="Wingdings" panose="05000000000000000000" pitchFamily="2" charset="2"/>
              <a:buChar char="ü"/>
            </a:pPr>
            <a:r>
              <a:rPr lang="sv-SE" altLang="sv-SE" dirty="0"/>
              <a:t>Myndigheten upptäcker en överträdelse, t ex vid prövning eller detaljplanering</a:t>
            </a:r>
          </a:p>
          <a:p>
            <a:pPr marL="285750" indent="-285750">
              <a:buFont typeface="Wingdings" panose="05000000000000000000" pitchFamily="2" charset="2"/>
              <a:buChar char="ü"/>
            </a:pPr>
            <a:endParaRPr lang="sv-SE" altLang="sv-SE" dirty="0"/>
          </a:p>
          <a:p>
            <a:pPr marL="285750" indent="-285750">
              <a:buFont typeface="Wingdings" panose="05000000000000000000" pitchFamily="2" charset="2"/>
              <a:buChar char="ü"/>
            </a:pPr>
            <a:r>
              <a:rPr lang="sv-SE" altLang="sv-SE" dirty="0"/>
              <a:t>Öppna ärende</a:t>
            </a:r>
          </a:p>
          <a:p>
            <a:endParaRPr lang="sv-SE" dirty="0"/>
          </a:p>
        </p:txBody>
      </p:sp>
      <p:sp>
        <p:nvSpPr>
          <p:cNvPr id="9" name="textruta 8">
            <a:extLst>
              <a:ext uri="{FF2B5EF4-FFF2-40B4-BE49-F238E27FC236}">
                <a16:creationId xmlns:a16="http://schemas.microsoft.com/office/drawing/2014/main" id="{A11816CC-771C-471F-A5CC-02A734A7D191}"/>
              </a:ext>
            </a:extLst>
          </p:cNvPr>
          <p:cNvSpPr txBox="1"/>
          <p:nvPr/>
        </p:nvSpPr>
        <p:spPr>
          <a:xfrm rot="947130">
            <a:off x="4205021" y="3937310"/>
            <a:ext cx="3934358" cy="461665"/>
          </a:xfrm>
          <a:prstGeom prst="rect">
            <a:avLst/>
          </a:prstGeom>
          <a:noFill/>
        </p:spPr>
        <p:txBody>
          <a:bodyPr wrap="square">
            <a:spAutoFit/>
          </a:bodyPr>
          <a:lstStyle/>
          <a:p>
            <a:r>
              <a:rPr lang="sv-SE" sz="2400" dirty="0">
                <a:solidFill>
                  <a:srgbClr val="FF0000"/>
                </a:solidFill>
              </a:rPr>
              <a:t>Tips är tips och inte klagomål!</a:t>
            </a:r>
          </a:p>
        </p:txBody>
      </p:sp>
      <p:pic>
        <p:nvPicPr>
          <p:cNvPr id="13" name="Bildobjekt 12" descr="Bilden visar Miljösamverkans handläggarstöd för naturtillsyn">
            <a:extLst>
              <a:ext uri="{FF2B5EF4-FFF2-40B4-BE49-F238E27FC236}">
                <a16:creationId xmlns:a16="http://schemas.microsoft.com/office/drawing/2014/main" id="{0181ED52-E896-465A-BFC7-15BAD49699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7741" y="2842352"/>
            <a:ext cx="3855559" cy="3869977"/>
          </a:xfrm>
          <a:prstGeom prst="rect">
            <a:avLst/>
          </a:prstGeom>
        </p:spPr>
      </p:pic>
      <p:sp>
        <p:nvSpPr>
          <p:cNvPr id="14" name="Ellips 13" descr="Texten Tips/eget initiativ är inringat med röd färg">
            <a:extLst>
              <a:ext uri="{FF2B5EF4-FFF2-40B4-BE49-F238E27FC236}">
                <a16:creationId xmlns:a16="http://schemas.microsoft.com/office/drawing/2014/main" id="{EE1F3791-7A16-49F8-8AEA-65E5EEC4217C}"/>
              </a:ext>
            </a:extLst>
          </p:cNvPr>
          <p:cNvSpPr/>
          <p:nvPr/>
        </p:nvSpPr>
        <p:spPr>
          <a:xfrm>
            <a:off x="9398014" y="3305060"/>
            <a:ext cx="1288347" cy="4186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43074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D36AE0-3C32-4638-B02F-9E2C1F3A0374}"/>
              </a:ext>
            </a:extLst>
          </p:cNvPr>
          <p:cNvSpPr>
            <a:spLocks noGrp="1"/>
          </p:cNvSpPr>
          <p:nvPr>
            <p:ph type="title"/>
          </p:nvPr>
        </p:nvSpPr>
        <p:spPr/>
        <p:txBody>
          <a:bodyPr/>
          <a:lstStyle/>
          <a:p>
            <a:r>
              <a:rPr lang="sv-SE" dirty="0">
                <a:solidFill>
                  <a:srgbClr val="EA9E41"/>
                </a:solidFill>
              </a:rPr>
              <a:t>Fältbesök</a:t>
            </a:r>
            <a:endParaRPr lang="sv-SE" dirty="0"/>
          </a:p>
        </p:txBody>
      </p:sp>
      <p:sp>
        <p:nvSpPr>
          <p:cNvPr id="3" name="Platshållare för innehåll 2">
            <a:extLst>
              <a:ext uri="{FF2B5EF4-FFF2-40B4-BE49-F238E27FC236}">
                <a16:creationId xmlns:a16="http://schemas.microsoft.com/office/drawing/2014/main" id="{47F2FE35-B1D4-4E9E-85EC-48807CDA90E3}"/>
              </a:ext>
            </a:extLst>
          </p:cNvPr>
          <p:cNvSpPr>
            <a:spLocks noGrp="1"/>
          </p:cNvSpPr>
          <p:nvPr>
            <p:ph sz="half" idx="1"/>
          </p:nvPr>
        </p:nvSpPr>
        <p:spPr/>
        <p:txBody>
          <a:bodyPr>
            <a:normAutofit fontScale="85000" lnSpcReduction="10000"/>
          </a:bodyPr>
          <a:lstStyle/>
          <a:p>
            <a:pPr marL="285750" indent="-285750">
              <a:buFont typeface="Wingdings" panose="05000000000000000000" pitchFamily="2" charset="2"/>
              <a:buChar char="ü"/>
            </a:pPr>
            <a:r>
              <a:rPr lang="sv-SE" altLang="sv-SE" dirty="0"/>
              <a:t>Föravisera (oftast)</a:t>
            </a:r>
          </a:p>
          <a:p>
            <a:pPr marL="285750" indent="-285750">
              <a:buFont typeface="Wingdings" panose="05000000000000000000" pitchFamily="2" charset="2"/>
              <a:buChar char="ü"/>
            </a:pPr>
            <a:endParaRPr lang="sv-SE" altLang="sv-SE" dirty="0"/>
          </a:p>
          <a:p>
            <a:pPr marL="285750" indent="-285750">
              <a:buFont typeface="Wingdings" panose="05000000000000000000" pitchFamily="2" charset="2"/>
              <a:buChar char="ü"/>
            </a:pPr>
            <a:r>
              <a:rPr lang="sv-SE" altLang="sv-SE" dirty="0"/>
              <a:t>Besök platsen, ev. tillsammans med ägare</a:t>
            </a:r>
          </a:p>
          <a:p>
            <a:pPr marL="285750" indent="-285750">
              <a:buFont typeface="Wingdings" panose="05000000000000000000" pitchFamily="2" charset="2"/>
              <a:buChar char="ü"/>
            </a:pPr>
            <a:endParaRPr lang="sv-SE" altLang="sv-SE" dirty="0"/>
          </a:p>
          <a:p>
            <a:pPr marL="285750" indent="-285750">
              <a:buFont typeface="Wingdings" panose="05000000000000000000" pitchFamily="2" charset="2"/>
              <a:buChar char="ü"/>
            </a:pPr>
            <a:r>
              <a:rPr lang="sv-SE" altLang="sv-SE" dirty="0"/>
              <a:t>Kontrollera den utförda åtgärden</a:t>
            </a:r>
          </a:p>
          <a:p>
            <a:endParaRPr lang="sv-SE" altLang="sv-SE" dirty="0"/>
          </a:p>
          <a:p>
            <a:pPr marL="285750" indent="-285750">
              <a:buFont typeface="Wingdings" panose="05000000000000000000" pitchFamily="2" charset="2"/>
              <a:buChar char="ü"/>
            </a:pPr>
            <a:r>
              <a:rPr lang="sv-SE" altLang="sv-SE" dirty="0"/>
              <a:t>Notera naturförhållanden på platsen</a:t>
            </a:r>
          </a:p>
          <a:p>
            <a:pPr marL="285750" indent="-285750">
              <a:buFont typeface="Wingdings" panose="05000000000000000000" pitchFamily="2" charset="2"/>
              <a:buChar char="ü"/>
            </a:pPr>
            <a:endParaRPr lang="sv-SE" altLang="sv-SE" dirty="0"/>
          </a:p>
          <a:p>
            <a:pPr marL="285750" indent="-285750">
              <a:buFont typeface="Wingdings" panose="05000000000000000000" pitchFamily="2" charset="2"/>
              <a:buChar char="ü"/>
            </a:pPr>
            <a:r>
              <a:rPr lang="sv-SE" altLang="sv-SE" dirty="0"/>
              <a:t>Ta anteckningar, markera på karta, rita skisser och fotografera</a:t>
            </a:r>
          </a:p>
          <a:p>
            <a:endParaRPr lang="sv-SE" dirty="0"/>
          </a:p>
        </p:txBody>
      </p:sp>
      <p:sp>
        <p:nvSpPr>
          <p:cNvPr id="4" name="Platshållare för innehåll 3">
            <a:extLst>
              <a:ext uri="{FF2B5EF4-FFF2-40B4-BE49-F238E27FC236}">
                <a16:creationId xmlns:a16="http://schemas.microsoft.com/office/drawing/2014/main" id="{D650066C-497F-4F1B-B0AF-1BBE5E576BDF}"/>
              </a:ext>
            </a:extLst>
          </p:cNvPr>
          <p:cNvSpPr>
            <a:spLocks noGrp="1"/>
          </p:cNvSpPr>
          <p:nvPr>
            <p:ph sz="half" idx="2"/>
          </p:nvPr>
        </p:nvSpPr>
        <p:spPr>
          <a:xfrm rot="856884">
            <a:off x="6237650" y="1586154"/>
            <a:ext cx="5181600" cy="894633"/>
          </a:xfrm>
        </p:spPr>
        <p:txBody>
          <a:bodyPr>
            <a:normAutofit fontScale="85000" lnSpcReduction="10000"/>
          </a:bodyPr>
          <a:lstStyle/>
          <a:p>
            <a:pPr marL="0" indent="0">
              <a:buNone/>
            </a:pPr>
            <a:r>
              <a:rPr lang="sv-SE" sz="2800" dirty="0">
                <a:solidFill>
                  <a:srgbClr val="FF0000"/>
                </a:solidFill>
              </a:rPr>
              <a:t>Fältbesöket är viktigt för resten av ärendet – var noggrann!</a:t>
            </a:r>
          </a:p>
          <a:p>
            <a:endParaRPr lang="sv-SE" dirty="0"/>
          </a:p>
        </p:txBody>
      </p:sp>
      <p:pic>
        <p:nvPicPr>
          <p:cNvPr id="12" name="Bildobjekt 11" descr="Bilden visar Miljösamverkans handläggarstöd för naturtillsyn">
            <a:extLst>
              <a:ext uri="{FF2B5EF4-FFF2-40B4-BE49-F238E27FC236}">
                <a16:creationId xmlns:a16="http://schemas.microsoft.com/office/drawing/2014/main" id="{F900D513-0A0A-40CD-BDF0-6FAFBA1482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9964" y="2286430"/>
            <a:ext cx="4673836" cy="4691315"/>
          </a:xfrm>
          <a:prstGeom prst="rect">
            <a:avLst/>
          </a:prstGeom>
        </p:spPr>
      </p:pic>
      <p:sp>
        <p:nvSpPr>
          <p:cNvPr id="13" name="Ellips 12" descr="Texten Fältbesök initiativ är inringat med röd färg">
            <a:extLst>
              <a:ext uri="{FF2B5EF4-FFF2-40B4-BE49-F238E27FC236}">
                <a16:creationId xmlns:a16="http://schemas.microsoft.com/office/drawing/2014/main" id="{1F651E13-BADC-4076-91CE-310B4FF1E086}"/>
              </a:ext>
            </a:extLst>
          </p:cNvPr>
          <p:cNvSpPr/>
          <p:nvPr/>
        </p:nvSpPr>
        <p:spPr>
          <a:xfrm>
            <a:off x="9639759" y="3429000"/>
            <a:ext cx="1189822" cy="32292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25636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800FED-EA24-48C1-8F2B-7A581EB0C43B}"/>
              </a:ext>
            </a:extLst>
          </p:cNvPr>
          <p:cNvSpPr>
            <a:spLocks noGrp="1"/>
          </p:cNvSpPr>
          <p:nvPr>
            <p:ph type="title"/>
          </p:nvPr>
        </p:nvSpPr>
        <p:spPr/>
        <p:txBody>
          <a:bodyPr/>
          <a:lstStyle/>
          <a:p>
            <a:r>
              <a:rPr lang="sv-SE" dirty="0"/>
              <a:t>Underrättelse</a:t>
            </a:r>
          </a:p>
        </p:txBody>
      </p:sp>
      <p:sp>
        <p:nvSpPr>
          <p:cNvPr id="3" name="Platshållare för innehåll 2">
            <a:extLst>
              <a:ext uri="{FF2B5EF4-FFF2-40B4-BE49-F238E27FC236}">
                <a16:creationId xmlns:a16="http://schemas.microsoft.com/office/drawing/2014/main" id="{3B420326-FA0B-4B00-AAFC-3C4CC457A046}"/>
              </a:ext>
            </a:extLst>
          </p:cNvPr>
          <p:cNvSpPr>
            <a:spLocks noGrp="1"/>
          </p:cNvSpPr>
          <p:nvPr>
            <p:ph sz="half" idx="1"/>
          </p:nvPr>
        </p:nvSpPr>
        <p:spPr/>
        <p:txBody>
          <a:bodyPr>
            <a:normAutofit fontScale="85000" lnSpcReduction="20000"/>
          </a:bodyPr>
          <a:lstStyle/>
          <a:p>
            <a:pPr marL="285750" indent="-285750">
              <a:buFont typeface="Wingdings" panose="05000000000000000000" pitchFamily="2" charset="2"/>
              <a:buChar char="ü"/>
            </a:pPr>
            <a:r>
              <a:rPr lang="sv-SE" altLang="sv-SE" dirty="0"/>
              <a:t>Skriftligt till ägare av tillsynsobjektet</a:t>
            </a:r>
          </a:p>
          <a:p>
            <a:pPr marL="285750" indent="-285750">
              <a:buFont typeface="Wingdings" panose="05000000000000000000" pitchFamily="2" charset="2"/>
              <a:buChar char="ü"/>
            </a:pPr>
            <a:endParaRPr lang="sv-SE" altLang="sv-SE" dirty="0"/>
          </a:p>
          <a:p>
            <a:pPr marL="285750" indent="-285750">
              <a:buFont typeface="Wingdings" panose="05000000000000000000" pitchFamily="2" charset="2"/>
              <a:buChar char="ü"/>
            </a:pPr>
            <a:r>
              <a:rPr lang="sv-SE" altLang="sv-SE" dirty="0"/>
              <a:t>Redovisa iakttagelser från fältbesök och lagstiftning</a:t>
            </a:r>
          </a:p>
          <a:p>
            <a:pPr marL="285750" indent="-285750">
              <a:buFont typeface="Wingdings" panose="05000000000000000000" pitchFamily="2" charset="2"/>
              <a:buChar char="ü"/>
            </a:pPr>
            <a:endParaRPr lang="sv-SE" altLang="sv-SE" dirty="0"/>
          </a:p>
          <a:p>
            <a:pPr marL="285750" indent="-285750">
              <a:buFont typeface="Wingdings" panose="05000000000000000000" pitchFamily="2" charset="2"/>
              <a:buChar char="ü"/>
            </a:pPr>
            <a:r>
              <a:rPr lang="sv-SE" altLang="sv-SE" dirty="0"/>
              <a:t>Ställ öppna frågor om vad som hänt och vem som är ansvarig</a:t>
            </a:r>
          </a:p>
          <a:p>
            <a:pPr marL="285750" indent="-285750">
              <a:buFont typeface="Wingdings" panose="05000000000000000000" pitchFamily="2" charset="2"/>
              <a:buChar char="ü"/>
            </a:pPr>
            <a:endParaRPr lang="sv-SE" altLang="sv-SE" dirty="0"/>
          </a:p>
          <a:p>
            <a:pPr marL="285750" indent="-285750">
              <a:buFont typeface="Wingdings" panose="05000000000000000000" pitchFamily="2" charset="2"/>
              <a:buChar char="ü"/>
            </a:pPr>
            <a:r>
              <a:rPr lang="sv-SE" altLang="sv-SE" dirty="0"/>
              <a:t>Ev. information om möjligheten att söka dispens i efterhand</a:t>
            </a:r>
          </a:p>
          <a:p>
            <a:pPr marL="285750" indent="-285750">
              <a:buFont typeface="Wingdings" panose="05000000000000000000" pitchFamily="2" charset="2"/>
              <a:buChar char="ü"/>
            </a:pPr>
            <a:endParaRPr lang="sv-SE" altLang="sv-SE" dirty="0"/>
          </a:p>
          <a:p>
            <a:pPr marL="285750" indent="-285750">
              <a:buFont typeface="Wingdings" panose="05000000000000000000" pitchFamily="2" charset="2"/>
              <a:buChar char="ü"/>
            </a:pPr>
            <a:r>
              <a:rPr lang="sv-SE" altLang="sv-SE" dirty="0"/>
              <a:t>Sista datum för svar</a:t>
            </a:r>
          </a:p>
          <a:p>
            <a:endParaRPr lang="sv-SE" dirty="0"/>
          </a:p>
        </p:txBody>
      </p:sp>
      <p:sp>
        <p:nvSpPr>
          <p:cNvPr id="4" name="Platshållare för innehåll 3">
            <a:extLst>
              <a:ext uri="{FF2B5EF4-FFF2-40B4-BE49-F238E27FC236}">
                <a16:creationId xmlns:a16="http://schemas.microsoft.com/office/drawing/2014/main" id="{842A2FD5-B5F0-45F7-B054-ACDB74357D06}"/>
              </a:ext>
            </a:extLst>
          </p:cNvPr>
          <p:cNvSpPr>
            <a:spLocks noGrp="1"/>
          </p:cNvSpPr>
          <p:nvPr>
            <p:ph sz="half" idx="2"/>
          </p:nvPr>
        </p:nvSpPr>
        <p:spPr>
          <a:xfrm rot="1133077">
            <a:off x="6405705" y="1082857"/>
            <a:ext cx="5181600" cy="877244"/>
          </a:xfrm>
        </p:spPr>
        <p:txBody>
          <a:bodyPr>
            <a:normAutofit fontScale="85000" lnSpcReduction="20000"/>
          </a:bodyPr>
          <a:lstStyle/>
          <a:p>
            <a:pPr marL="0" indent="0">
              <a:buNone/>
            </a:pPr>
            <a:r>
              <a:rPr lang="sv-SE" sz="2800" dirty="0">
                <a:solidFill>
                  <a:srgbClr val="FF0000"/>
                </a:solidFill>
              </a:rPr>
              <a:t>Ha en öppen attityd till ärendet! Kanske är allt ett missförstånd.</a:t>
            </a:r>
          </a:p>
          <a:p>
            <a:endParaRPr lang="sv-SE" dirty="0"/>
          </a:p>
        </p:txBody>
      </p:sp>
      <p:pic>
        <p:nvPicPr>
          <p:cNvPr id="10" name="Bildobjekt 9" descr="Bilden visar Miljösamverkans handläggarstöd för naturtillsyn">
            <a:extLst>
              <a:ext uri="{FF2B5EF4-FFF2-40B4-BE49-F238E27FC236}">
                <a16:creationId xmlns:a16="http://schemas.microsoft.com/office/drawing/2014/main" id="{81365991-022A-4004-BA61-37F579F7B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0912" y="2412694"/>
            <a:ext cx="4662887" cy="4437760"/>
          </a:xfrm>
          <a:prstGeom prst="rect">
            <a:avLst/>
          </a:prstGeom>
        </p:spPr>
      </p:pic>
      <p:sp>
        <p:nvSpPr>
          <p:cNvPr id="11" name="Ellips 10" descr="Texten Underrättelse är inringat med röd färg">
            <a:extLst>
              <a:ext uri="{FF2B5EF4-FFF2-40B4-BE49-F238E27FC236}">
                <a16:creationId xmlns:a16="http://schemas.microsoft.com/office/drawing/2014/main" id="{E5584A3A-4D61-4511-B8F0-D3A971B2F6C5}"/>
              </a:ext>
            </a:extLst>
          </p:cNvPr>
          <p:cNvSpPr/>
          <p:nvPr/>
        </p:nvSpPr>
        <p:spPr>
          <a:xfrm>
            <a:off x="8350786" y="3635566"/>
            <a:ext cx="1399142" cy="36355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73025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AAEFD9-A9E3-44B1-BFF3-345575AA5BF2}"/>
              </a:ext>
            </a:extLst>
          </p:cNvPr>
          <p:cNvSpPr>
            <a:spLocks noGrp="1"/>
          </p:cNvSpPr>
          <p:nvPr>
            <p:ph type="title"/>
          </p:nvPr>
        </p:nvSpPr>
        <p:spPr/>
        <p:txBody>
          <a:bodyPr/>
          <a:lstStyle/>
          <a:p>
            <a:r>
              <a:rPr lang="sv-SE" dirty="0"/>
              <a:t>Utredning</a:t>
            </a:r>
          </a:p>
        </p:txBody>
      </p:sp>
      <p:sp>
        <p:nvSpPr>
          <p:cNvPr id="3" name="Platshållare för innehåll 2">
            <a:extLst>
              <a:ext uri="{FF2B5EF4-FFF2-40B4-BE49-F238E27FC236}">
                <a16:creationId xmlns:a16="http://schemas.microsoft.com/office/drawing/2014/main" id="{BC942824-5EA6-4AF6-9866-867043604967}"/>
              </a:ext>
            </a:extLst>
          </p:cNvPr>
          <p:cNvSpPr>
            <a:spLocks noGrp="1"/>
          </p:cNvSpPr>
          <p:nvPr>
            <p:ph sz="half" idx="1"/>
          </p:nvPr>
        </p:nvSpPr>
        <p:spPr/>
        <p:txBody>
          <a:bodyPr/>
          <a:lstStyle/>
          <a:p>
            <a:pPr marL="285750" indent="-285750">
              <a:buFont typeface="Wingdings" panose="05000000000000000000" pitchFamily="2" charset="2"/>
              <a:buChar char="ü"/>
            </a:pPr>
            <a:r>
              <a:rPr lang="sv-SE" altLang="sv-SE" dirty="0"/>
              <a:t>Koppla ihop iakttagelser i fält med inkommen förklaring</a:t>
            </a:r>
          </a:p>
          <a:p>
            <a:pPr marL="285750" indent="-285750">
              <a:buFont typeface="Wingdings" panose="05000000000000000000" pitchFamily="2" charset="2"/>
              <a:buChar char="ü"/>
            </a:pPr>
            <a:endParaRPr lang="sv-SE" altLang="sv-SE" dirty="0"/>
          </a:p>
          <a:p>
            <a:pPr marL="285750" indent="-285750">
              <a:buFont typeface="Wingdings" panose="05000000000000000000" pitchFamily="2" charset="2"/>
              <a:buChar char="ü"/>
            </a:pPr>
            <a:r>
              <a:rPr lang="sv-SE" altLang="sv-SE" dirty="0"/>
              <a:t>Eventuellt kontrollera fler underlag om det behövs; </a:t>
            </a:r>
          </a:p>
          <a:p>
            <a:pPr marL="742950" lvl="1" indent="-285750">
              <a:buFont typeface="Arial" panose="020B0604020202020204" pitchFamily="34" charset="0"/>
              <a:buChar char="•"/>
            </a:pPr>
            <a:r>
              <a:rPr lang="sv-SE" altLang="sv-SE" dirty="0"/>
              <a:t>flygfoton, </a:t>
            </a:r>
          </a:p>
          <a:p>
            <a:pPr marL="742950" lvl="1" indent="-285750">
              <a:buFont typeface="Arial" panose="020B0604020202020204" pitchFamily="34" charset="0"/>
              <a:buChar char="•"/>
            </a:pPr>
            <a:r>
              <a:rPr lang="sv-SE" altLang="sv-SE" dirty="0"/>
              <a:t>äldre kartor, </a:t>
            </a:r>
          </a:p>
          <a:p>
            <a:pPr marL="742950" lvl="1" indent="-285750">
              <a:buFont typeface="Arial" panose="020B0604020202020204" pitchFamily="34" charset="0"/>
              <a:buChar char="•"/>
            </a:pPr>
            <a:r>
              <a:rPr lang="sv-SE" altLang="sv-SE" dirty="0"/>
              <a:t>kontroll med annan myndighet, </a:t>
            </a:r>
          </a:p>
          <a:p>
            <a:pPr marL="742950" lvl="1" indent="-285750">
              <a:buFont typeface="Arial" panose="020B0604020202020204" pitchFamily="34" charset="0"/>
              <a:buChar char="•"/>
            </a:pPr>
            <a:r>
              <a:rPr lang="sv-SE" altLang="sv-SE" dirty="0"/>
              <a:t>tillstånd, </a:t>
            </a:r>
          </a:p>
          <a:p>
            <a:pPr marL="742950" lvl="1" indent="-285750">
              <a:buFont typeface="Arial" panose="020B0604020202020204" pitchFamily="34" charset="0"/>
              <a:buChar char="•"/>
            </a:pPr>
            <a:r>
              <a:rPr lang="sv-SE" altLang="sv-SE" dirty="0"/>
              <a:t>fastighetsregister mm</a:t>
            </a:r>
          </a:p>
          <a:p>
            <a:endParaRPr lang="sv-SE" dirty="0"/>
          </a:p>
        </p:txBody>
      </p:sp>
      <p:sp>
        <p:nvSpPr>
          <p:cNvPr id="4" name="Platshållare för innehåll 3">
            <a:extLst>
              <a:ext uri="{FF2B5EF4-FFF2-40B4-BE49-F238E27FC236}">
                <a16:creationId xmlns:a16="http://schemas.microsoft.com/office/drawing/2014/main" id="{528FB14D-2AF2-489E-B3D8-C07799805A11}"/>
              </a:ext>
            </a:extLst>
          </p:cNvPr>
          <p:cNvSpPr>
            <a:spLocks noGrp="1"/>
          </p:cNvSpPr>
          <p:nvPr>
            <p:ph sz="half" idx="2"/>
          </p:nvPr>
        </p:nvSpPr>
        <p:spPr>
          <a:xfrm rot="834029">
            <a:off x="6270083" y="1419452"/>
            <a:ext cx="5181600" cy="1247813"/>
          </a:xfrm>
        </p:spPr>
        <p:txBody>
          <a:bodyPr/>
          <a:lstStyle/>
          <a:p>
            <a:pPr marL="0" indent="0">
              <a:buNone/>
            </a:pPr>
            <a:r>
              <a:rPr lang="sv-SE" sz="2800" dirty="0">
                <a:solidFill>
                  <a:srgbClr val="FF0000"/>
                </a:solidFill>
              </a:rPr>
              <a:t>Var försiktig med att efterforska</a:t>
            </a:r>
          </a:p>
          <a:p>
            <a:pPr marL="0" indent="0">
              <a:buNone/>
            </a:pPr>
            <a:r>
              <a:rPr lang="sv-SE" sz="2800" dirty="0">
                <a:solidFill>
                  <a:srgbClr val="FF0000"/>
                </a:solidFill>
              </a:rPr>
              <a:t>hos grannar och närboende!</a:t>
            </a:r>
          </a:p>
          <a:p>
            <a:pPr marL="0" indent="0">
              <a:buNone/>
            </a:pPr>
            <a:endParaRPr lang="sv-SE" dirty="0"/>
          </a:p>
        </p:txBody>
      </p:sp>
      <p:pic>
        <p:nvPicPr>
          <p:cNvPr id="10" name="Bildobjekt 9" descr="Bilden visar Miljösamverkans handläggarstöd för naturtillsyn">
            <a:extLst>
              <a:ext uri="{FF2B5EF4-FFF2-40B4-BE49-F238E27FC236}">
                <a16:creationId xmlns:a16="http://schemas.microsoft.com/office/drawing/2014/main" id="{62FC7114-1B49-4642-AF77-7B848BA505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8614" y="2699134"/>
            <a:ext cx="3939449" cy="4069798"/>
          </a:xfrm>
          <a:prstGeom prst="rect">
            <a:avLst/>
          </a:prstGeom>
        </p:spPr>
      </p:pic>
      <p:sp>
        <p:nvSpPr>
          <p:cNvPr id="11" name="Ellips 10" descr="Texten Utredning är inringat med röd färg">
            <a:extLst>
              <a:ext uri="{FF2B5EF4-FFF2-40B4-BE49-F238E27FC236}">
                <a16:creationId xmlns:a16="http://schemas.microsoft.com/office/drawing/2014/main" id="{512BA812-10D3-40A9-94AB-578F8DD88F1A}"/>
              </a:ext>
            </a:extLst>
          </p:cNvPr>
          <p:cNvSpPr/>
          <p:nvPr/>
        </p:nvSpPr>
        <p:spPr>
          <a:xfrm>
            <a:off x="7249099" y="4312853"/>
            <a:ext cx="1333041" cy="42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38827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B4ADAF-9E09-40D4-B0C5-2029FAD36727}"/>
              </a:ext>
            </a:extLst>
          </p:cNvPr>
          <p:cNvSpPr>
            <a:spLocks noGrp="1"/>
          </p:cNvSpPr>
          <p:nvPr>
            <p:ph type="title"/>
          </p:nvPr>
        </p:nvSpPr>
        <p:spPr/>
        <p:txBody>
          <a:bodyPr/>
          <a:lstStyle/>
          <a:p>
            <a:r>
              <a:rPr lang="sv-SE" dirty="0"/>
              <a:t>Kommunicering</a:t>
            </a:r>
          </a:p>
        </p:txBody>
      </p:sp>
      <p:sp>
        <p:nvSpPr>
          <p:cNvPr id="3" name="Platshållare för innehåll 2">
            <a:extLst>
              <a:ext uri="{FF2B5EF4-FFF2-40B4-BE49-F238E27FC236}">
                <a16:creationId xmlns:a16="http://schemas.microsoft.com/office/drawing/2014/main" id="{90472335-37E6-480E-AA06-F649B73DA22E}"/>
              </a:ext>
            </a:extLst>
          </p:cNvPr>
          <p:cNvSpPr>
            <a:spLocks noGrp="1"/>
          </p:cNvSpPr>
          <p:nvPr>
            <p:ph sz="half" idx="1"/>
          </p:nvPr>
        </p:nvSpPr>
        <p:spPr/>
        <p:txBody>
          <a:bodyPr/>
          <a:lstStyle/>
          <a:p>
            <a:pPr marL="285750" indent="-285750">
              <a:buFont typeface="Wingdings" panose="05000000000000000000" pitchFamily="2" charset="2"/>
              <a:buChar char="ü"/>
            </a:pPr>
            <a:r>
              <a:rPr lang="sv-SE" altLang="sv-SE" dirty="0"/>
              <a:t>Visa den berörde uppgifter/underlag som tillkommit i ärendet, t ex avgörande flygbilder</a:t>
            </a:r>
          </a:p>
          <a:p>
            <a:pPr marL="285750" indent="-285750">
              <a:buFont typeface="Wingdings" panose="05000000000000000000" pitchFamily="2" charset="2"/>
              <a:buChar char="ü"/>
            </a:pPr>
            <a:endParaRPr lang="sv-SE" altLang="sv-SE" dirty="0"/>
          </a:p>
          <a:p>
            <a:pPr marL="285750" indent="-285750">
              <a:buFont typeface="Wingdings" panose="05000000000000000000" pitchFamily="2" charset="2"/>
              <a:buChar char="ü"/>
            </a:pPr>
            <a:r>
              <a:rPr lang="sv-SE" altLang="sv-SE" dirty="0"/>
              <a:t>Visa på förslag till punkter i ett ev. kommande föreläggande</a:t>
            </a:r>
          </a:p>
          <a:p>
            <a:endParaRPr lang="sv-SE" dirty="0"/>
          </a:p>
        </p:txBody>
      </p:sp>
      <p:sp>
        <p:nvSpPr>
          <p:cNvPr id="4" name="Platshållare för innehåll 3">
            <a:extLst>
              <a:ext uri="{FF2B5EF4-FFF2-40B4-BE49-F238E27FC236}">
                <a16:creationId xmlns:a16="http://schemas.microsoft.com/office/drawing/2014/main" id="{4EAF11D2-E8E7-4E3B-9B51-1F0CC20657A0}"/>
              </a:ext>
            </a:extLst>
          </p:cNvPr>
          <p:cNvSpPr>
            <a:spLocks noGrp="1"/>
          </p:cNvSpPr>
          <p:nvPr>
            <p:ph sz="half" idx="2"/>
          </p:nvPr>
        </p:nvSpPr>
        <p:spPr>
          <a:xfrm rot="887609">
            <a:off x="6357526" y="1244029"/>
            <a:ext cx="5867869" cy="923644"/>
          </a:xfrm>
        </p:spPr>
        <p:txBody>
          <a:bodyPr>
            <a:normAutofit/>
          </a:bodyPr>
          <a:lstStyle/>
          <a:p>
            <a:pPr marL="0" indent="0">
              <a:buNone/>
            </a:pPr>
            <a:r>
              <a:rPr lang="sv-SE" sz="2400" dirty="0">
                <a:solidFill>
                  <a:srgbClr val="FF0000"/>
                </a:solidFill>
              </a:rPr>
              <a:t>En tydlig kommunikation underlättar!</a:t>
            </a:r>
          </a:p>
        </p:txBody>
      </p:sp>
      <p:pic>
        <p:nvPicPr>
          <p:cNvPr id="10" name="Bildobjekt 9" descr="Bilden visar Miljösamverkans handläggarstöd för naturtillsyn">
            <a:extLst>
              <a:ext uri="{FF2B5EF4-FFF2-40B4-BE49-F238E27FC236}">
                <a16:creationId xmlns:a16="http://schemas.microsoft.com/office/drawing/2014/main" id="{BFD7E1A7-3053-4FB4-A665-A9C74B246D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0308" y="2047053"/>
            <a:ext cx="5057397" cy="5076310"/>
          </a:xfrm>
          <a:prstGeom prst="rect">
            <a:avLst/>
          </a:prstGeom>
        </p:spPr>
      </p:pic>
      <p:sp>
        <p:nvSpPr>
          <p:cNvPr id="11" name="Ellips 10" descr="Texten Kommunicering är inringat med röd färg">
            <a:extLst>
              <a:ext uri="{FF2B5EF4-FFF2-40B4-BE49-F238E27FC236}">
                <a16:creationId xmlns:a16="http://schemas.microsoft.com/office/drawing/2014/main" id="{A41BFEDD-A054-451C-9C4D-0A132EB620AE}"/>
              </a:ext>
            </a:extLst>
          </p:cNvPr>
          <p:cNvSpPr/>
          <p:nvPr/>
        </p:nvSpPr>
        <p:spPr>
          <a:xfrm>
            <a:off x="7447402" y="4671152"/>
            <a:ext cx="1443210" cy="48474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84412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C6A66D-2D0C-41D6-AB6C-78F19DA3ABCE}"/>
              </a:ext>
            </a:extLst>
          </p:cNvPr>
          <p:cNvSpPr>
            <a:spLocks noGrp="1"/>
          </p:cNvSpPr>
          <p:nvPr>
            <p:ph type="title"/>
          </p:nvPr>
        </p:nvSpPr>
        <p:spPr/>
        <p:txBody>
          <a:bodyPr/>
          <a:lstStyle/>
          <a:p>
            <a:r>
              <a:rPr lang="sv-SE" dirty="0">
                <a:solidFill>
                  <a:srgbClr val="A72B49"/>
                </a:solidFill>
              </a:rPr>
              <a:t>Brottsanmälan</a:t>
            </a:r>
            <a:endParaRPr lang="sv-SE" dirty="0"/>
          </a:p>
        </p:txBody>
      </p:sp>
      <p:sp>
        <p:nvSpPr>
          <p:cNvPr id="3" name="Platshållare för innehåll 2">
            <a:extLst>
              <a:ext uri="{FF2B5EF4-FFF2-40B4-BE49-F238E27FC236}">
                <a16:creationId xmlns:a16="http://schemas.microsoft.com/office/drawing/2014/main" id="{62E60339-3C74-4F61-BB7A-8A4747458BE7}"/>
              </a:ext>
            </a:extLst>
          </p:cNvPr>
          <p:cNvSpPr>
            <a:spLocks noGrp="1"/>
          </p:cNvSpPr>
          <p:nvPr>
            <p:ph sz="half" idx="1"/>
          </p:nvPr>
        </p:nvSpPr>
        <p:spPr/>
        <p:txBody>
          <a:bodyPr>
            <a:normAutofit fontScale="70000" lnSpcReduction="20000"/>
          </a:bodyPr>
          <a:lstStyle/>
          <a:p>
            <a:pPr marL="285750" indent="-285750">
              <a:buFont typeface="Wingdings" panose="05000000000000000000" pitchFamily="2" charset="2"/>
              <a:buChar char="ü"/>
            </a:pPr>
            <a:r>
              <a:rPr lang="sv-SE" altLang="sv-SE" dirty="0"/>
              <a:t>När tillräckligt säker på att det är en överträdelse, då ska händelsen anmälas till polis</a:t>
            </a:r>
          </a:p>
          <a:p>
            <a:pPr marL="285750" indent="-285750">
              <a:buFont typeface="Wingdings" panose="05000000000000000000" pitchFamily="2" charset="2"/>
              <a:buChar char="ü"/>
            </a:pPr>
            <a:endParaRPr lang="sv-SE" altLang="sv-SE" dirty="0"/>
          </a:p>
          <a:p>
            <a:pPr marL="285750" indent="-285750">
              <a:buFont typeface="Wingdings" panose="05000000000000000000" pitchFamily="2" charset="2"/>
              <a:buChar char="ü"/>
            </a:pPr>
            <a:r>
              <a:rPr lang="sv-SE" altLang="sv-SE" dirty="0"/>
              <a:t>Skicka över ett underlag som svarar på frågorna:</a:t>
            </a:r>
          </a:p>
          <a:p>
            <a:pPr marL="742950" lvl="1" indent="-285750">
              <a:buFont typeface="Arial" panose="020B0604020202020204" pitchFamily="34" charset="0"/>
              <a:buChar char="•"/>
            </a:pPr>
            <a:r>
              <a:rPr lang="sv-SE" altLang="sv-SE" dirty="0"/>
              <a:t>Vad har hänt?</a:t>
            </a:r>
          </a:p>
          <a:p>
            <a:pPr marL="742950" lvl="1" indent="-285750">
              <a:buFont typeface="Arial" panose="020B0604020202020204" pitchFamily="34" charset="0"/>
              <a:buChar char="•"/>
            </a:pPr>
            <a:r>
              <a:rPr lang="sv-SE" altLang="sv-SE" dirty="0"/>
              <a:t>Vem är ansvarig?</a:t>
            </a:r>
          </a:p>
          <a:p>
            <a:pPr marL="742950" lvl="1" indent="-285750">
              <a:buFont typeface="Arial" panose="020B0604020202020204" pitchFamily="34" charset="0"/>
              <a:buChar char="•"/>
            </a:pPr>
            <a:r>
              <a:rPr lang="sv-SE" altLang="sv-SE" dirty="0"/>
              <a:t>På </a:t>
            </a:r>
            <a:r>
              <a:rPr lang="sv-SE" altLang="sv-SE" i="1" dirty="0"/>
              <a:t>vilket sätt </a:t>
            </a:r>
            <a:r>
              <a:rPr lang="sv-SE" altLang="sv-SE" dirty="0"/>
              <a:t>är detta allvarligt inom strandskydd?</a:t>
            </a:r>
          </a:p>
          <a:p>
            <a:pPr marL="285750" indent="-285750">
              <a:buFont typeface="Wingdings" panose="05000000000000000000" pitchFamily="2" charset="2"/>
              <a:buChar char="ü"/>
            </a:pPr>
            <a:endParaRPr lang="sv-SE" altLang="sv-SE" dirty="0"/>
          </a:p>
          <a:p>
            <a:pPr marL="285750" indent="-285750">
              <a:buFont typeface="Wingdings" panose="05000000000000000000" pitchFamily="2" charset="2"/>
              <a:buChar char="ü"/>
            </a:pPr>
            <a:r>
              <a:rPr lang="sv-SE" altLang="sv-SE" dirty="0"/>
              <a:t>Bifoga bilder, kartor, tjänsteanteckningar, beslut mm.</a:t>
            </a:r>
          </a:p>
          <a:p>
            <a:pPr marL="285750" indent="-285750">
              <a:buFont typeface="Wingdings" panose="05000000000000000000" pitchFamily="2" charset="2"/>
              <a:buChar char="ü"/>
            </a:pPr>
            <a:endParaRPr lang="sv-SE" altLang="sv-SE" dirty="0"/>
          </a:p>
          <a:p>
            <a:pPr marL="285750" indent="-285750">
              <a:buFont typeface="Wingdings" panose="05000000000000000000" pitchFamily="2" charset="2"/>
              <a:buChar char="ü"/>
            </a:pPr>
            <a:r>
              <a:rPr lang="sv-SE" altLang="sv-SE" dirty="0"/>
              <a:t>Polisanmälan ska vara i ett eget ärende, inte i tillsynsärendet.</a:t>
            </a:r>
          </a:p>
          <a:p>
            <a:pPr marL="0" indent="0">
              <a:buNone/>
            </a:pPr>
            <a:endParaRPr lang="sv-SE" dirty="0"/>
          </a:p>
        </p:txBody>
      </p:sp>
      <p:sp>
        <p:nvSpPr>
          <p:cNvPr id="4" name="Platshållare för innehåll 3">
            <a:extLst>
              <a:ext uri="{FF2B5EF4-FFF2-40B4-BE49-F238E27FC236}">
                <a16:creationId xmlns:a16="http://schemas.microsoft.com/office/drawing/2014/main" id="{FD9432A8-6B28-4A49-B9FD-8474F20A8120}"/>
              </a:ext>
            </a:extLst>
          </p:cNvPr>
          <p:cNvSpPr>
            <a:spLocks noGrp="1"/>
          </p:cNvSpPr>
          <p:nvPr>
            <p:ph sz="half" idx="2"/>
          </p:nvPr>
        </p:nvSpPr>
        <p:spPr>
          <a:xfrm rot="1092577">
            <a:off x="5884592" y="1271675"/>
            <a:ext cx="5883536" cy="1118948"/>
          </a:xfrm>
        </p:spPr>
        <p:txBody>
          <a:bodyPr>
            <a:normAutofit fontScale="70000" lnSpcReduction="20000"/>
          </a:bodyPr>
          <a:lstStyle/>
          <a:p>
            <a:pPr marL="0" indent="0">
              <a:buNone/>
            </a:pPr>
            <a:r>
              <a:rPr lang="sv-SE" sz="3400" dirty="0">
                <a:solidFill>
                  <a:srgbClr val="FF0000"/>
                </a:solidFill>
              </a:rPr>
              <a:t>Brottsanmälan är inte det viktigaste för oss – </a:t>
            </a:r>
          </a:p>
          <a:p>
            <a:pPr marL="0" indent="0">
              <a:buNone/>
            </a:pPr>
            <a:r>
              <a:rPr lang="sv-SE" sz="3400" dirty="0">
                <a:solidFill>
                  <a:srgbClr val="FF0000"/>
                </a:solidFill>
              </a:rPr>
              <a:t>utan att rättelse sker i strandskyddet!</a:t>
            </a:r>
          </a:p>
          <a:p>
            <a:endParaRPr lang="sv-SE" dirty="0"/>
          </a:p>
        </p:txBody>
      </p:sp>
      <p:pic>
        <p:nvPicPr>
          <p:cNvPr id="10" name="Bildobjekt 9" descr="Bilden visar Miljösamverkans handläggarstöd för naturtillsyn">
            <a:extLst>
              <a:ext uri="{FF2B5EF4-FFF2-40B4-BE49-F238E27FC236}">
                <a16:creationId xmlns:a16="http://schemas.microsoft.com/office/drawing/2014/main" id="{06DD7A83-C7BF-42AB-8361-D41C55768B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9368" y="2506662"/>
            <a:ext cx="4335126" cy="4351338"/>
          </a:xfrm>
          <a:prstGeom prst="rect">
            <a:avLst/>
          </a:prstGeom>
        </p:spPr>
      </p:pic>
      <p:sp>
        <p:nvSpPr>
          <p:cNvPr id="11" name="Ellips 10" descr="Texten Brottsanmälan är inringat med röd färg">
            <a:extLst>
              <a:ext uri="{FF2B5EF4-FFF2-40B4-BE49-F238E27FC236}">
                <a16:creationId xmlns:a16="http://schemas.microsoft.com/office/drawing/2014/main" id="{3AA80B2E-A340-4677-8CC2-3A988F9338DC}"/>
              </a:ext>
            </a:extLst>
          </p:cNvPr>
          <p:cNvSpPr/>
          <p:nvPr/>
        </p:nvSpPr>
        <p:spPr>
          <a:xfrm>
            <a:off x="9397388" y="4616067"/>
            <a:ext cx="1255923" cy="47372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85927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18BCEE-7A9C-44F1-BA83-8777589F62D7}"/>
              </a:ext>
            </a:extLst>
          </p:cNvPr>
          <p:cNvSpPr>
            <a:spLocks noGrp="1"/>
          </p:cNvSpPr>
          <p:nvPr>
            <p:ph type="title"/>
          </p:nvPr>
        </p:nvSpPr>
        <p:spPr/>
        <p:txBody>
          <a:bodyPr/>
          <a:lstStyle/>
          <a:p>
            <a:r>
              <a:rPr lang="sv-SE" dirty="0"/>
              <a:t>Beslut - föreläggande</a:t>
            </a:r>
          </a:p>
        </p:txBody>
      </p:sp>
      <p:sp>
        <p:nvSpPr>
          <p:cNvPr id="3" name="Platshållare för innehåll 2">
            <a:extLst>
              <a:ext uri="{FF2B5EF4-FFF2-40B4-BE49-F238E27FC236}">
                <a16:creationId xmlns:a16="http://schemas.microsoft.com/office/drawing/2014/main" id="{6E156AA0-5248-40EE-80E6-F9D2CA649D13}"/>
              </a:ext>
            </a:extLst>
          </p:cNvPr>
          <p:cNvSpPr>
            <a:spLocks noGrp="1"/>
          </p:cNvSpPr>
          <p:nvPr>
            <p:ph sz="half" idx="1"/>
          </p:nvPr>
        </p:nvSpPr>
        <p:spPr/>
        <p:txBody>
          <a:bodyPr>
            <a:normAutofit fontScale="85000" lnSpcReduction="20000"/>
          </a:bodyPr>
          <a:lstStyle/>
          <a:p>
            <a:pPr marL="285750" indent="-285750">
              <a:buFont typeface="Wingdings" panose="05000000000000000000" pitchFamily="2" charset="2"/>
              <a:buChar char="ü"/>
            </a:pPr>
            <a:r>
              <a:rPr lang="sv-SE" altLang="sv-SE" dirty="0"/>
              <a:t>Ta ett skriftligt beslut om föreläggande som </a:t>
            </a:r>
            <a:r>
              <a:rPr lang="sv-SE" altLang="sv-SE" u="sng" dirty="0"/>
              <a:t>ska</a:t>
            </a:r>
            <a:r>
              <a:rPr lang="sv-SE" altLang="sv-SE" dirty="0"/>
              <a:t> innehålla:</a:t>
            </a:r>
          </a:p>
          <a:p>
            <a:pPr marL="742950" lvl="1" indent="-285750">
              <a:buFont typeface="Arial" panose="020B0604020202020204" pitchFamily="34" charset="0"/>
              <a:buChar char="•"/>
            </a:pPr>
            <a:r>
              <a:rPr lang="sv-SE" altLang="sv-SE" dirty="0"/>
              <a:t>Tydliga krav riktad till rätt adressat</a:t>
            </a:r>
          </a:p>
          <a:p>
            <a:pPr marL="742950" lvl="1" indent="-285750">
              <a:buFont typeface="Arial" panose="020B0604020202020204" pitchFamily="34" charset="0"/>
              <a:buChar char="•"/>
            </a:pPr>
            <a:r>
              <a:rPr lang="sv-SE" altLang="sv-SE" dirty="0"/>
              <a:t>Klargörande motivering</a:t>
            </a:r>
          </a:p>
          <a:p>
            <a:pPr marL="742950" lvl="1" indent="-285750">
              <a:buFont typeface="Arial" panose="020B0604020202020204" pitchFamily="34" charset="0"/>
              <a:buChar char="•"/>
            </a:pPr>
            <a:r>
              <a:rPr lang="sv-SE" altLang="sv-SE" dirty="0"/>
              <a:t>Redovisning av avgörande omständigheter</a:t>
            </a:r>
          </a:p>
          <a:p>
            <a:pPr marL="742950" lvl="1" indent="-285750">
              <a:buFont typeface="Arial" panose="020B0604020202020204" pitchFamily="34" charset="0"/>
              <a:buChar char="•"/>
            </a:pPr>
            <a:r>
              <a:rPr lang="sv-SE" altLang="sv-SE" dirty="0"/>
              <a:t>Lagstöd</a:t>
            </a:r>
          </a:p>
          <a:p>
            <a:pPr marL="742950" lvl="1" indent="-285750">
              <a:buFont typeface="Arial" panose="020B0604020202020204" pitchFamily="34" charset="0"/>
              <a:buChar char="•"/>
            </a:pPr>
            <a:r>
              <a:rPr lang="sv-SE" altLang="sv-SE" dirty="0"/>
              <a:t>Överklagandehänvisning</a:t>
            </a:r>
          </a:p>
          <a:p>
            <a:pPr marL="742950" lvl="1" indent="-285750">
              <a:buFont typeface="Arial" panose="020B0604020202020204" pitchFamily="34" charset="0"/>
              <a:buChar char="•"/>
            </a:pPr>
            <a:r>
              <a:rPr lang="sv-SE" altLang="sv-SE" dirty="0"/>
              <a:t>Delgivning</a:t>
            </a:r>
          </a:p>
          <a:p>
            <a:pPr marL="285750" indent="-285750">
              <a:buFont typeface="Wingdings" panose="05000000000000000000" pitchFamily="2" charset="2"/>
              <a:buChar char="ü"/>
            </a:pPr>
            <a:endParaRPr lang="sv-SE" altLang="sv-SE" dirty="0"/>
          </a:p>
          <a:p>
            <a:pPr marL="285750" indent="-285750">
              <a:buFont typeface="Wingdings" panose="05000000000000000000" pitchFamily="2" charset="2"/>
              <a:buChar char="ü"/>
            </a:pPr>
            <a:r>
              <a:rPr lang="sv-SE" altLang="sv-SE" dirty="0"/>
              <a:t>Förtydliga med kartor, skisser, foton</a:t>
            </a:r>
          </a:p>
          <a:p>
            <a:pPr marL="285750" indent="-285750">
              <a:buFont typeface="Wingdings" panose="05000000000000000000" pitchFamily="2" charset="2"/>
              <a:buChar char="ü"/>
            </a:pPr>
            <a:endParaRPr lang="sv-SE" altLang="sv-SE" dirty="0"/>
          </a:p>
          <a:p>
            <a:pPr marL="285750" indent="-285750">
              <a:buFont typeface="Wingdings" panose="05000000000000000000" pitchFamily="2" charset="2"/>
              <a:buChar char="ü"/>
            </a:pPr>
            <a:r>
              <a:rPr lang="sv-SE" altLang="sv-SE" dirty="0"/>
              <a:t>Kan vara motiverat att förena föreläggandet med vite</a:t>
            </a:r>
          </a:p>
          <a:p>
            <a:endParaRPr lang="sv-SE" dirty="0"/>
          </a:p>
        </p:txBody>
      </p:sp>
      <p:sp>
        <p:nvSpPr>
          <p:cNvPr id="4" name="Platshållare för innehåll 3">
            <a:extLst>
              <a:ext uri="{FF2B5EF4-FFF2-40B4-BE49-F238E27FC236}">
                <a16:creationId xmlns:a16="http://schemas.microsoft.com/office/drawing/2014/main" id="{8B5FE4C4-30D0-4FE3-BA0F-C9D2C04CDBEE}"/>
              </a:ext>
            </a:extLst>
          </p:cNvPr>
          <p:cNvSpPr>
            <a:spLocks noGrp="1"/>
          </p:cNvSpPr>
          <p:nvPr>
            <p:ph sz="half" idx="2"/>
          </p:nvPr>
        </p:nvSpPr>
        <p:spPr>
          <a:xfrm rot="1135816">
            <a:off x="6333995" y="1370105"/>
            <a:ext cx="5512218" cy="853734"/>
          </a:xfrm>
        </p:spPr>
        <p:txBody>
          <a:bodyPr>
            <a:normAutofit fontScale="85000" lnSpcReduction="20000"/>
          </a:bodyPr>
          <a:lstStyle/>
          <a:p>
            <a:pPr marL="0" indent="0">
              <a:buNone/>
            </a:pPr>
            <a:r>
              <a:rPr lang="sv-SE" sz="2800" dirty="0">
                <a:solidFill>
                  <a:srgbClr val="FF0000"/>
                </a:solidFill>
              </a:rPr>
              <a:t>Ett föreläggande kan aldrig bli för tydligt!</a:t>
            </a:r>
          </a:p>
          <a:p>
            <a:endParaRPr lang="sv-SE" dirty="0"/>
          </a:p>
        </p:txBody>
      </p:sp>
      <p:pic>
        <p:nvPicPr>
          <p:cNvPr id="10" name="Bildobjekt 9" descr="Bilden visar Miljösamverkans handläggarstöd för naturtillsyn">
            <a:extLst>
              <a:ext uri="{FF2B5EF4-FFF2-40B4-BE49-F238E27FC236}">
                <a16:creationId xmlns:a16="http://schemas.microsoft.com/office/drawing/2014/main" id="{85B84E92-395F-4320-92ED-F82CBE8BA7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4578" y="2044042"/>
            <a:ext cx="4244028" cy="4259900"/>
          </a:xfrm>
          <a:prstGeom prst="rect">
            <a:avLst/>
          </a:prstGeom>
        </p:spPr>
      </p:pic>
      <p:sp>
        <p:nvSpPr>
          <p:cNvPr id="11" name="Ellips 10" descr="Texten Föreläggande är inringat med röd färg">
            <a:extLst>
              <a:ext uri="{FF2B5EF4-FFF2-40B4-BE49-F238E27FC236}">
                <a16:creationId xmlns:a16="http://schemas.microsoft.com/office/drawing/2014/main" id="{07B33CCA-CF78-4CC8-8EE6-D9AE7E24AA18}"/>
              </a:ext>
            </a:extLst>
          </p:cNvPr>
          <p:cNvSpPr/>
          <p:nvPr/>
        </p:nvSpPr>
        <p:spPr>
          <a:xfrm>
            <a:off x="7866043" y="4814371"/>
            <a:ext cx="1224061" cy="39660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613770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235E07-7DA6-4B9D-BC78-03149A0E6AD1}"/>
              </a:ext>
            </a:extLst>
          </p:cNvPr>
          <p:cNvSpPr>
            <a:spLocks noGrp="1"/>
          </p:cNvSpPr>
          <p:nvPr>
            <p:ph type="title"/>
          </p:nvPr>
        </p:nvSpPr>
        <p:spPr/>
        <p:txBody>
          <a:bodyPr/>
          <a:lstStyle/>
          <a:p>
            <a:r>
              <a:rPr lang="sv-SE" dirty="0">
                <a:solidFill>
                  <a:srgbClr val="00B050"/>
                </a:solidFill>
              </a:rPr>
              <a:t>Avskriv ärendet</a:t>
            </a:r>
            <a:endParaRPr lang="sv-SE" dirty="0"/>
          </a:p>
        </p:txBody>
      </p:sp>
      <p:sp>
        <p:nvSpPr>
          <p:cNvPr id="3" name="Platshållare för innehåll 2">
            <a:extLst>
              <a:ext uri="{FF2B5EF4-FFF2-40B4-BE49-F238E27FC236}">
                <a16:creationId xmlns:a16="http://schemas.microsoft.com/office/drawing/2014/main" id="{909D0BD3-D9FA-4E74-98CE-77A63BFD718D}"/>
              </a:ext>
            </a:extLst>
          </p:cNvPr>
          <p:cNvSpPr>
            <a:spLocks noGrp="1"/>
          </p:cNvSpPr>
          <p:nvPr>
            <p:ph sz="half" idx="1"/>
          </p:nvPr>
        </p:nvSpPr>
        <p:spPr/>
        <p:txBody>
          <a:bodyPr>
            <a:normAutofit fontScale="77500" lnSpcReduction="20000"/>
          </a:bodyPr>
          <a:lstStyle/>
          <a:p>
            <a:pPr marL="285750" indent="-285750">
              <a:buFont typeface="Wingdings" panose="05000000000000000000" pitchFamily="2" charset="2"/>
              <a:buChar char="ü"/>
            </a:pPr>
            <a:r>
              <a:rPr lang="sv-SE" altLang="sv-SE" dirty="0"/>
              <a:t>Många tillsynsärenden kan avskrivas;</a:t>
            </a:r>
          </a:p>
          <a:p>
            <a:pPr marL="742950" lvl="1" indent="-285750">
              <a:buFont typeface="Arial" panose="020B0604020202020204" pitchFamily="34" charset="0"/>
              <a:buChar char="•"/>
            </a:pPr>
            <a:r>
              <a:rPr lang="sv-SE" altLang="sv-SE" dirty="0"/>
              <a:t>Efter en initial kontroll…</a:t>
            </a:r>
          </a:p>
          <a:p>
            <a:pPr marL="742950" lvl="1" indent="-285750">
              <a:buFont typeface="Arial" panose="020B0604020202020204" pitchFamily="34" charset="0"/>
              <a:buChar char="•"/>
            </a:pPr>
            <a:r>
              <a:rPr lang="sv-SE" altLang="sv-SE" dirty="0"/>
              <a:t>Efter att ägaren lämnat en förklaring…</a:t>
            </a:r>
          </a:p>
          <a:p>
            <a:pPr marL="742950" lvl="1" indent="-285750">
              <a:buFont typeface="Arial" panose="020B0604020202020204" pitchFamily="34" charset="0"/>
              <a:buChar char="•"/>
            </a:pPr>
            <a:r>
              <a:rPr lang="sv-SE" altLang="sv-SE" dirty="0"/>
              <a:t>Efter utredning… </a:t>
            </a:r>
          </a:p>
          <a:p>
            <a:pPr lvl="1"/>
            <a:r>
              <a:rPr lang="sv-SE" altLang="sv-SE" dirty="0"/>
              <a:t>		…visar det sig att det inte skett en överträdelse</a:t>
            </a:r>
          </a:p>
          <a:p>
            <a:pPr marL="742950" lvl="1" indent="-285750">
              <a:buFont typeface="Arial" panose="020B0604020202020204" pitchFamily="34" charset="0"/>
              <a:buChar char="•"/>
            </a:pPr>
            <a:r>
              <a:rPr lang="sv-SE" altLang="sv-SE" dirty="0"/>
              <a:t>Frivillig rättelse sker efter kommunicering</a:t>
            </a:r>
          </a:p>
          <a:p>
            <a:pPr marL="285750" indent="-285750">
              <a:buFont typeface="Wingdings" panose="05000000000000000000" pitchFamily="2" charset="2"/>
              <a:buChar char="ü"/>
            </a:pPr>
            <a:endParaRPr lang="sv-SE" altLang="sv-SE" dirty="0"/>
          </a:p>
          <a:p>
            <a:pPr marL="285750" indent="-285750">
              <a:buFont typeface="Wingdings" panose="05000000000000000000" pitchFamily="2" charset="2"/>
              <a:buChar char="ü"/>
            </a:pPr>
            <a:r>
              <a:rPr lang="sv-SE" altLang="sv-SE" dirty="0"/>
              <a:t>Ta </a:t>
            </a:r>
            <a:r>
              <a:rPr lang="sv-SE" altLang="sv-SE" u="sng" dirty="0"/>
              <a:t>beslut</a:t>
            </a:r>
            <a:r>
              <a:rPr lang="sv-SE" altLang="sv-SE" dirty="0"/>
              <a:t> om avskrivning</a:t>
            </a:r>
          </a:p>
          <a:p>
            <a:pPr marL="285750" indent="-285750">
              <a:buFont typeface="Wingdings" panose="05000000000000000000" pitchFamily="2" charset="2"/>
              <a:buChar char="ü"/>
            </a:pPr>
            <a:endParaRPr lang="sv-SE" altLang="sv-SE" dirty="0"/>
          </a:p>
          <a:p>
            <a:pPr marL="285750" indent="-285750">
              <a:buFont typeface="Wingdings" panose="05000000000000000000" pitchFamily="2" charset="2"/>
              <a:buChar char="ü"/>
            </a:pPr>
            <a:r>
              <a:rPr lang="sv-SE" altLang="sv-SE" dirty="0"/>
              <a:t>En avskrivning kan överklagas</a:t>
            </a:r>
          </a:p>
          <a:p>
            <a:pPr marL="285750" indent="-285750">
              <a:buFont typeface="Wingdings" panose="05000000000000000000" pitchFamily="2" charset="2"/>
              <a:buChar char="ü"/>
            </a:pPr>
            <a:endParaRPr lang="sv-SE" altLang="sv-SE" dirty="0"/>
          </a:p>
          <a:p>
            <a:pPr marL="285750" indent="-285750">
              <a:buFont typeface="Wingdings" panose="05000000000000000000" pitchFamily="2" charset="2"/>
              <a:buChar char="ü"/>
            </a:pPr>
            <a:r>
              <a:rPr lang="sv-SE" altLang="sv-SE" dirty="0"/>
              <a:t>Även om det sker en avskrivning kan det vara aktuellt att </a:t>
            </a:r>
            <a:r>
              <a:rPr lang="sv-SE" altLang="sv-SE" dirty="0" err="1"/>
              <a:t>brottsanmäla</a:t>
            </a:r>
            <a:endParaRPr lang="sv-SE" altLang="sv-SE" dirty="0"/>
          </a:p>
          <a:p>
            <a:endParaRPr lang="sv-SE" dirty="0"/>
          </a:p>
        </p:txBody>
      </p:sp>
      <p:sp>
        <p:nvSpPr>
          <p:cNvPr id="4" name="Platshållare för innehåll 3">
            <a:extLst>
              <a:ext uri="{FF2B5EF4-FFF2-40B4-BE49-F238E27FC236}">
                <a16:creationId xmlns:a16="http://schemas.microsoft.com/office/drawing/2014/main" id="{E0974ABB-7995-4E5F-B2F0-B2AA0F4BEE98}"/>
              </a:ext>
            </a:extLst>
          </p:cNvPr>
          <p:cNvSpPr>
            <a:spLocks noGrp="1"/>
          </p:cNvSpPr>
          <p:nvPr>
            <p:ph sz="half" idx="2"/>
          </p:nvPr>
        </p:nvSpPr>
        <p:spPr>
          <a:xfrm rot="1112006">
            <a:off x="6299138" y="1500910"/>
            <a:ext cx="4870955" cy="531616"/>
          </a:xfrm>
        </p:spPr>
        <p:txBody>
          <a:bodyPr>
            <a:noAutofit/>
          </a:bodyPr>
          <a:lstStyle/>
          <a:p>
            <a:pPr marL="0" indent="0">
              <a:buNone/>
            </a:pPr>
            <a:r>
              <a:rPr lang="sv-SE" sz="2400" dirty="0">
                <a:solidFill>
                  <a:srgbClr val="FF0000"/>
                </a:solidFill>
              </a:rPr>
              <a:t>Även en avskrivning ska motiveras!</a:t>
            </a:r>
          </a:p>
          <a:p>
            <a:endParaRPr lang="sv-SE" sz="2400" dirty="0"/>
          </a:p>
        </p:txBody>
      </p:sp>
      <p:pic>
        <p:nvPicPr>
          <p:cNvPr id="6" name="Bildobjekt 5" descr="Bilden visar Miljösamverkans handläggarstöd för naturtillsyn">
            <a:extLst>
              <a:ext uri="{FF2B5EF4-FFF2-40B4-BE49-F238E27FC236}">
                <a16:creationId xmlns:a16="http://schemas.microsoft.com/office/drawing/2014/main" id="{754B7AB5-1276-4CFF-BAC2-9C801430FE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2610" y="2392566"/>
            <a:ext cx="4471424" cy="4488145"/>
          </a:xfrm>
          <a:prstGeom prst="rect">
            <a:avLst/>
          </a:prstGeom>
        </p:spPr>
      </p:pic>
      <p:sp>
        <p:nvSpPr>
          <p:cNvPr id="7" name="Ellips 6" descr="Texten Avskriv ärendet är inringat med röd färg">
            <a:extLst>
              <a:ext uri="{FF2B5EF4-FFF2-40B4-BE49-F238E27FC236}">
                <a16:creationId xmlns:a16="http://schemas.microsoft.com/office/drawing/2014/main" id="{8CF33453-74D6-484C-9BBA-D5B07B3B1AEE}"/>
              </a:ext>
            </a:extLst>
          </p:cNvPr>
          <p:cNvSpPr/>
          <p:nvPr/>
        </p:nvSpPr>
        <p:spPr>
          <a:xfrm>
            <a:off x="7436386" y="2864386"/>
            <a:ext cx="1366091" cy="48474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46320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829E80-2E21-447D-A71E-1D7F5137A054}"/>
              </a:ext>
            </a:extLst>
          </p:cNvPr>
          <p:cNvSpPr>
            <a:spLocks noGrp="1"/>
          </p:cNvSpPr>
          <p:nvPr>
            <p:ph type="title"/>
          </p:nvPr>
        </p:nvSpPr>
        <p:spPr/>
        <p:txBody>
          <a:bodyPr/>
          <a:lstStyle/>
          <a:p>
            <a:r>
              <a:rPr lang="sv-SE" dirty="0">
                <a:solidFill>
                  <a:srgbClr val="0070C0"/>
                </a:solidFill>
              </a:rPr>
              <a:t>Avvakta dispensprövning</a:t>
            </a:r>
            <a:endParaRPr lang="sv-SE" dirty="0"/>
          </a:p>
        </p:txBody>
      </p:sp>
      <p:sp>
        <p:nvSpPr>
          <p:cNvPr id="3" name="Platshållare för innehåll 2">
            <a:extLst>
              <a:ext uri="{FF2B5EF4-FFF2-40B4-BE49-F238E27FC236}">
                <a16:creationId xmlns:a16="http://schemas.microsoft.com/office/drawing/2014/main" id="{D1DC6CF7-6645-4C01-9DE9-5AC30D4268A8}"/>
              </a:ext>
            </a:extLst>
          </p:cNvPr>
          <p:cNvSpPr>
            <a:spLocks noGrp="1"/>
          </p:cNvSpPr>
          <p:nvPr>
            <p:ph sz="half" idx="1"/>
          </p:nvPr>
        </p:nvSpPr>
        <p:spPr/>
        <p:txBody>
          <a:bodyPr>
            <a:normAutofit fontScale="92500" lnSpcReduction="10000"/>
          </a:bodyPr>
          <a:lstStyle/>
          <a:p>
            <a:pPr marL="285750" indent="-285750">
              <a:buFont typeface="Wingdings" panose="05000000000000000000" pitchFamily="2" charset="2"/>
              <a:buChar char="ü"/>
            </a:pPr>
            <a:r>
              <a:rPr lang="sv-SE" altLang="sv-SE" dirty="0"/>
              <a:t>Pausa tillsynsärendet om en dispensansökan kommer in i efterhand</a:t>
            </a:r>
          </a:p>
          <a:p>
            <a:pPr marL="285750" indent="-285750">
              <a:buFont typeface="Wingdings" panose="05000000000000000000" pitchFamily="2" charset="2"/>
              <a:buChar char="ü"/>
            </a:pPr>
            <a:endParaRPr lang="sv-SE" altLang="sv-SE" dirty="0"/>
          </a:p>
          <a:p>
            <a:pPr marL="285750" indent="-285750">
              <a:buFont typeface="Wingdings" panose="05000000000000000000" pitchFamily="2" charset="2"/>
              <a:buChar char="ü"/>
            </a:pPr>
            <a:r>
              <a:rPr lang="sv-SE" altLang="sv-SE" dirty="0"/>
              <a:t>Ansökan kan endast göras på den berördes initiativ, men ni kan upplysa om möjligheten</a:t>
            </a:r>
          </a:p>
          <a:p>
            <a:endParaRPr lang="sv-SE" altLang="sv-SE" dirty="0"/>
          </a:p>
          <a:p>
            <a:pPr marL="285750" indent="-285750">
              <a:buFont typeface="Wingdings" panose="05000000000000000000" pitchFamily="2" charset="2"/>
              <a:buChar char="ü"/>
            </a:pPr>
            <a:r>
              <a:rPr lang="sv-SE" altLang="sv-SE" dirty="0"/>
              <a:t>Fatta beslut i dispensärendet först, därefter i tillsynsärendet, alternativt parallellt</a:t>
            </a:r>
          </a:p>
          <a:p>
            <a:endParaRPr lang="sv-SE" dirty="0"/>
          </a:p>
        </p:txBody>
      </p:sp>
      <p:sp>
        <p:nvSpPr>
          <p:cNvPr id="4" name="Platshållare för innehåll 3">
            <a:extLst>
              <a:ext uri="{FF2B5EF4-FFF2-40B4-BE49-F238E27FC236}">
                <a16:creationId xmlns:a16="http://schemas.microsoft.com/office/drawing/2014/main" id="{A2996D4F-66E6-4E9C-9F03-E45A8870E261}"/>
              </a:ext>
            </a:extLst>
          </p:cNvPr>
          <p:cNvSpPr>
            <a:spLocks noGrp="1"/>
          </p:cNvSpPr>
          <p:nvPr>
            <p:ph sz="half" idx="2"/>
          </p:nvPr>
        </p:nvSpPr>
        <p:spPr>
          <a:xfrm rot="664853">
            <a:off x="6839191" y="1857962"/>
            <a:ext cx="5181600" cy="882354"/>
          </a:xfrm>
        </p:spPr>
        <p:txBody>
          <a:bodyPr>
            <a:normAutofit fontScale="92500" lnSpcReduction="10000"/>
          </a:bodyPr>
          <a:lstStyle/>
          <a:p>
            <a:pPr marL="0" indent="0">
              <a:buNone/>
            </a:pPr>
            <a:r>
              <a:rPr lang="sv-SE" sz="2600" dirty="0">
                <a:solidFill>
                  <a:srgbClr val="FF0000"/>
                </a:solidFill>
              </a:rPr>
              <a:t>Utgångspunkten i dispensprövningen ska vara ”jungfruligt läge”</a:t>
            </a:r>
          </a:p>
          <a:p>
            <a:endParaRPr lang="sv-SE" dirty="0"/>
          </a:p>
        </p:txBody>
      </p:sp>
      <p:pic>
        <p:nvPicPr>
          <p:cNvPr id="10" name="Bildobjekt 9" descr="Bilden visar Miljösamverkans handläggarstöd för naturtillsyn">
            <a:extLst>
              <a:ext uri="{FF2B5EF4-FFF2-40B4-BE49-F238E27FC236}">
                <a16:creationId xmlns:a16="http://schemas.microsoft.com/office/drawing/2014/main" id="{0EDD6AC8-A052-4844-B1BA-7E29F43105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0482" y="2709494"/>
            <a:ext cx="3999778" cy="4014736"/>
          </a:xfrm>
          <a:prstGeom prst="rect">
            <a:avLst/>
          </a:prstGeom>
        </p:spPr>
      </p:pic>
      <p:sp>
        <p:nvSpPr>
          <p:cNvPr id="11" name="Ellips 10" descr="Texten Avvakta dispensprövning är inringat med röd färg">
            <a:extLst>
              <a:ext uri="{FF2B5EF4-FFF2-40B4-BE49-F238E27FC236}">
                <a16:creationId xmlns:a16="http://schemas.microsoft.com/office/drawing/2014/main" id="{1DFEBF59-8847-4399-AC90-E48C749EA513}"/>
              </a:ext>
            </a:extLst>
          </p:cNvPr>
          <p:cNvSpPr/>
          <p:nvPr/>
        </p:nvSpPr>
        <p:spPr>
          <a:xfrm>
            <a:off x="6802699" y="5489751"/>
            <a:ext cx="1404867" cy="51444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25150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A03EF7-1730-45A2-B1BA-15DF4E4105C8}"/>
              </a:ext>
            </a:extLst>
          </p:cNvPr>
          <p:cNvSpPr>
            <a:spLocks noGrp="1"/>
          </p:cNvSpPr>
          <p:nvPr>
            <p:ph type="title"/>
          </p:nvPr>
        </p:nvSpPr>
        <p:spPr/>
        <p:txBody>
          <a:bodyPr/>
          <a:lstStyle/>
          <a:p>
            <a:r>
              <a:rPr lang="sv-SE" dirty="0"/>
              <a:t>Uppföljning</a:t>
            </a:r>
          </a:p>
        </p:txBody>
      </p:sp>
      <p:sp>
        <p:nvSpPr>
          <p:cNvPr id="3" name="Platshållare för innehåll 2">
            <a:extLst>
              <a:ext uri="{FF2B5EF4-FFF2-40B4-BE49-F238E27FC236}">
                <a16:creationId xmlns:a16="http://schemas.microsoft.com/office/drawing/2014/main" id="{1475F153-CA8C-4885-AAD1-1792EDE2FB80}"/>
              </a:ext>
            </a:extLst>
          </p:cNvPr>
          <p:cNvSpPr>
            <a:spLocks noGrp="1"/>
          </p:cNvSpPr>
          <p:nvPr>
            <p:ph idx="1"/>
          </p:nvPr>
        </p:nvSpPr>
        <p:spPr>
          <a:xfrm>
            <a:off x="838200" y="1825625"/>
            <a:ext cx="7317259" cy="4351338"/>
          </a:xfrm>
        </p:spPr>
        <p:txBody>
          <a:bodyPr>
            <a:normAutofit fontScale="70000" lnSpcReduction="20000"/>
          </a:bodyPr>
          <a:lstStyle/>
          <a:p>
            <a:pPr marL="285750" indent="-285750">
              <a:buFont typeface="Wingdings" panose="05000000000000000000" pitchFamily="2" charset="2"/>
              <a:buChar char="ü"/>
            </a:pPr>
            <a:r>
              <a:rPr lang="sv-SE" altLang="sv-SE" dirty="0"/>
              <a:t>Se till att föreläggandet verkligen blir utfört genom kontroll:</a:t>
            </a:r>
          </a:p>
          <a:p>
            <a:pPr marL="742950" lvl="1" indent="-285750">
              <a:buFont typeface="Arial" panose="020B0604020202020204" pitchFamily="34" charset="0"/>
              <a:buChar char="•"/>
            </a:pPr>
            <a:r>
              <a:rPr lang="sv-SE" altLang="sv-SE" dirty="0"/>
              <a:t>Begär redovisning med bilder från berörd (i föreläggandet)</a:t>
            </a:r>
          </a:p>
          <a:p>
            <a:pPr marL="742950" lvl="1" indent="-285750">
              <a:buFont typeface="Arial" panose="020B0604020202020204" pitchFamily="34" charset="0"/>
              <a:buChar char="•"/>
            </a:pPr>
            <a:r>
              <a:rPr lang="sv-SE" altLang="sv-SE" dirty="0"/>
              <a:t>Kontrollera själv på plats</a:t>
            </a:r>
          </a:p>
          <a:p>
            <a:pPr marL="285750" indent="-285750">
              <a:buFont typeface="Wingdings" panose="05000000000000000000" pitchFamily="2" charset="2"/>
              <a:buChar char="ü"/>
            </a:pPr>
            <a:endParaRPr lang="sv-SE" altLang="sv-SE" dirty="0"/>
          </a:p>
          <a:p>
            <a:pPr marL="285750" indent="-285750">
              <a:buFont typeface="Wingdings" panose="05000000000000000000" pitchFamily="2" charset="2"/>
              <a:buChar char="ü"/>
            </a:pPr>
            <a:r>
              <a:rPr lang="sv-SE" altLang="sv-SE" dirty="0"/>
              <a:t>Skriv ett uppföljningsprotokoll och bekräfta till den berörde att föreläggandet är klart</a:t>
            </a:r>
          </a:p>
          <a:p>
            <a:pPr marL="285750" indent="-285750">
              <a:buFont typeface="Wingdings" panose="05000000000000000000" pitchFamily="2" charset="2"/>
              <a:buChar char="ü"/>
            </a:pPr>
            <a:endParaRPr lang="sv-SE" altLang="sv-SE" dirty="0"/>
          </a:p>
          <a:p>
            <a:pPr marL="285750" indent="-285750">
              <a:buFont typeface="Wingdings" panose="05000000000000000000" pitchFamily="2" charset="2"/>
              <a:buChar char="ü"/>
            </a:pPr>
            <a:r>
              <a:rPr lang="sv-SE" altLang="sv-SE" dirty="0"/>
              <a:t>Om inte tillfredsställande utfört – påpeka vad som återstår eller påminn</a:t>
            </a:r>
          </a:p>
          <a:p>
            <a:pPr marL="285750" indent="-285750">
              <a:buFont typeface="Wingdings" panose="05000000000000000000" pitchFamily="2" charset="2"/>
              <a:buChar char="ü"/>
            </a:pPr>
            <a:endParaRPr lang="sv-SE" altLang="sv-SE" dirty="0"/>
          </a:p>
          <a:p>
            <a:pPr marL="285750" indent="-285750">
              <a:buFont typeface="Wingdings" panose="05000000000000000000" pitchFamily="2" charset="2"/>
              <a:buChar char="ü"/>
            </a:pPr>
            <a:r>
              <a:rPr lang="sv-SE" altLang="sv-SE" dirty="0"/>
              <a:t>Om inte påminnelse hjälper – ansök om utdömande av vite</a:t>
            </a:r>
          </a:p>
          <a:p>
            <a:pPr marL="285750" indent="-285750">
              <a:buFont typeface="Wingdings" panose="05000000000000000000" pitchFamily="2" charset="2"/>
              <a:buChar char="ü"/>
            </a:pPr>
            <a:endParaRPr lang="sv-SE" altLang="sv-SE" dirty="0"/>
          </a:p>
          <a:p>
            <a:pPr marL="285750" indent="-285750">
              <a:buFont typeface="Wingdings" panose="05000000000000000000" pitchFamily="2" charset="2"/>
              <a:buChar char="ü"/>
            </a:pPr>
            <a:r>
              <a:rPr lang="sv-SE" altLang="sv-SE" dirty="0"/>
              <a:t>Begära handräckning hos Kronofogden möjligt, men ska användas ytterst sparsamt och i sällsynta fall</a:t>
            </a:r>
          </a:p>
          <a:p>
            <a:pPr marL="0" indent="0">
              <a:buNone/>
            </a:pPr>
            <a:endParaRPr lang="sv-SE" dirty="0"/>
          </a:p>
        </p:txBody>
      </p:sp>
      <p:sp>
        <p:nvSpPr>
          <p:cNvPr id="8" name="textruta 7">
            <a:extLst>
              <a:ext uri="{FF2B5EF4-FFF2-40B4-BE49-F238E27FC236}">
                <a16:creationId xmlns:a16="http://schemas.microsoft.com/office/drawing/2014/main" id="{EBDB25D9-9CA4-4029-8061-F08298D30A0C}"/>
              </a:ext>
            </a:extLst>
          </p:cNvPr>
          <p:cNvSpPr txBox="1"/>
          <p:nvPr/>
        </p:nvSpPr>
        <p:spPr>
          <a:xfrm rot="1336280">
            <a:off x="7444679" y="1630167"/>
            <a:ext cx="4473536" cy="830997"/>
          </a:xfrm>
          <a:prstGeom prst="rect">
            <a:avLst/>
          </a:prstGeom>
          <a:noFill/>
        </p:spPr>
        <p:txBody>
          <a:bodyPr wrap="square">
            <a:spAutoFit/>
          </a:bodyPr>
          <a:lstStyle/>
          <a:p>
            <a:r>
              <a:rPr lang="sv-SE" sz="2400" dirty="0">
                <a:solidFill>
                  <a:srgbClr val="FF0000"/>
                </a:solidFill>
              </a:rPr>
              <a:t>Sätt tidsgränser och press – </a:t>
            </a:r>
          </a:p>
          <a:p>
            <a:r>
              <a:rPr lang="sv-SE" sz="2400" dirty="0">
                <a:solidFill>
                  <a:srgbClr val="FF0000"/>
                </a:solidFill>
              </a:rPr>
              <a:t>förelägganden ska verkställas!</a:t>
            </a:r>
            <a:endParaRPr lang="sv-SE" sz="2400" dirty="0"/>
          </a:p>
        </p:txBody>
      </p:sp>
      <p:pic>
        <p:nvPicPr>
          <p:cNvPr id="10" name="Bildobjekt 9" descr="Bilden visar Miljösamverkans handläggarstöd för naturtillsyn">
            <a:extLst>
              <a:ext uri="{FF2B5EF4-FFF2-40B4-BE49-F238E27FC236}">
                <a16:creationId xmlns:a16="http://schemas.microsoft.com/office/drawing/2014/main" id="{A13E8990-0CB4-4AD6-ACF5-5EA3457306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7572" y="2971705"/>
            <a:ext cx="3327750" cy="3340195"/>
          </a:xfrm>
          <a:prstGeom prst="rect">
            <a:avLst/>
          </a:prstGeom>
        </p:spPr>
      </p:pic>
      <p:sp>
        <p:nvSpPr>
          <p:cNvPr id="11" name="Ellips 10" descr="Texten Uppföljning är inringat med röd färg">
            <a:extLst>
              <a:ext uri="{FF2B5EF4-FFF2-40B4-BE49-F238E27FC236}">
                <a16:creationId xmlns:a16="http://schemas.microsoft.com/office/drawing/2014/main" id="{01907E90-E632-4693-978D-A84E6A38D7BF}"/>
              </a:ext>
            </a:extLst>
          </p:cNvPr>
          <p:cNvSpPr/>
          <p:nvPr/>
        </p:nvSpPr>
        <p:spPr>
          <a:xfrm>
            <a:off x="9044848" y="5541484"/>
            <a:ext cx="1377109" cy="3966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630526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219E8C-D14D-44DB-B829-922B0AC0DA6D}"/>
              </a:ext>
            </a:extLst>
          </p:cNvPr>
          <p:cNvSpPr>
            <a:spLocks noGrp="1"/>
          </p:cNvSpPr>
          <p:nvPr>
            <p:ph type="ctrTitle"/>
          </p:nvPr>
        </p:nvSpPr>
        <p:spPr>
          <a:xfrm>
            <a:off x="1524000" y="1122363"/>
            <a:ext cx="9144000" cy="1655762"/>
          </a:xfrm>
        </p:spPr>
        <p:txBody>
          <a:bodyPr>
            <a:normAutofit fontScale="90000"/>
          </a:bodyPr>
          <a:lstStyle/>
          <a:p>
            <a:pPr algn="l"/>
            <a:r>
              <a:rPr lang="sv-SE" dirty="0"/>
              <a:t>Innehåll</a:t>
            </a:r>
            <a:br>
              <a:rPr lang="sv-SE" dirty="0"/>
            </a:br>
            <a:endParaRPr lang="sv-SE" dirty="0"/>
          </a:p>
        </p:txBody>
      </p:sp>
      <p:sp>
        <p:nvSpPr>
          <p:cNvPr id="3" name="Underrubrik 2">
            <a:extLst>
              <a:ext uri="{FF2B5EF4-FFF2-40B4-BE49-F238E27FC236}">
                <a16:creationId xmlns:a16="http://schemas.microsoft.com/office/drawing/2014/main" id="{A95FC34B-27FB-477A-81A8-10D66480787A}"/>
              </a:ext>
            </a:extLst>
          </p:cNvPr>
          <p:cNvSpPr>
            <a:spLocks noGrp="1"/>
          </p:cNvSpPr>
          <p:nvPr>
            <p:ph type="subTitle" idx="1"/>
          </p:nvPr>
        </p:nvSpPr>
        <p:spPr>
          <a:xfrm>
            <a:off x="1524000" y="3054096"/>
            <a:ext cx="9144000" cy="2203704"/>
          </a:xfrm>
        </p:spPr>
        <p:txBody>
          <a:bodyPr/>
          <a:lstStyle/>
          <a:p>
            <a:pPr algn="l"/>
            <a:r>
              <a:rPr lang="sv-SE" sz="3200" dirty="0"/>
              <a:t>Allmänt om strandskyddstillsyn</a:t>
            </a:r>
          </a:p>
          <a:p>
            <a:pPr algn="l"/>
            <a:r>
              <a:rPr lang="sv-SE" sz="3200" dirty="0"/>
              <a:t>Rutiner för strandskyddstillsyn</a:t>
            </a:r>
          </a:p>
          <a:p>
            <a:pPr algn="l"/>
            <a:r>
              <a:rPr lang="sv-SE" sz="3200" dirty="0"/>
              <a:t>Planering av strandskyddstillsyn</a:t>
            </a:r>
          </a:p>
          <a:p>
            <a:endParaRPr lang="sv-SE" dirty="0"/>
          </a:p>
        </p:txBody>
      </p:sp>
    </p:spTree>
    <p:extLst>
      <p:ext uri="{BB962C8B-B14F-4D97-AF65-F5344CB8AC3E}">
        <p14:creationId xmlns:p14="http://schemas.microsoft.com/office/powerpoint/2010/main" val="3320689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84819B-0F9D-4FAE-8CFD-7489B7FD382C}"/>
              </a:ext>
            </a:extLst>
          </p:cNvPr>
          <p:cNvSpPr>
            <a:spLocks noGrp="1"/>
          </p:cNvSpPr>
          <p:nvPr>
            <p:ph type="title"/>
          </p:nvPr>
        </p:nvSpPr>
        <p:spPr/>
        <p:txBody>
          <a:bodyPr/>
          <a:lstStyle/>
          <a:p>
            <a:r>
              <a:rPr lang="sv-SE" dirty="0"/>
              <a:t>                                           Proportionalitet</a:t>
            </a:r>
          </a:p>
        </p:txBody>
      </p:sp>
      <p:sp>
        <p:nvSpPr>
          <p:cNvPr id="4" name="Platshållare för innehåll 3">
            <a:extLst>
              <a:ext uri="{FF2B5EF4-FFF2-40B4-BE49-F238E27FC236}">
                <a16:creationId xmlns:a16="http://schemas.microsoft.com/office/drawing/2014/main" id="{A48EE689-2A13-43B3-B342-C29401420B2D}"/>
              </a:ext>
            </a:extLst>
          </p:cNvPr>
          <p:cNvSpPr>
            <a:spLocks noGrp="1"/>
          </p:cNvSpPr>
          <p:nvPr>
            <p:ph sz="half" idx="2"/>
          </p:nvPr>
        </p:nvSpPr>
        <p:spPr>
          <a:xfrm>
            <a:off x="6687238" y="2903838"/>
            <a:ext cx="4942901" cy="3273125"/>
          </a:xfrm>
        </p:spPr>
        <p:txBody>
          <a:bodyPr/>
          <a:lstStyle/>
          <a:p>
            <a:pPr marL="0" indent="0">
              <a:buNone/>
            </a:pPr>
            <a:r>
              <a:rPr lang="sv-SE" altLang="sv-SE" sz="3200" dirty="0"/>
              <a:t>Inte mer ingripande åtgärder än vad som behövs i det enskilda fallet           (26:9 MB)</a:t>
            </a:r>
          </a:p>
          <a:p>
            <a:pPr marL="0" indent="0">
              <a:buNone/>
            </a:pPr>
            <a:endParaRPr lang="sv-SE" dirty="0"/>
          </a:p>
        </p:txBody>
      </p:sp>
      <p:pic>
        <p:nvPicPr>
          <p:cNvPr id="9" name="Platshållare för innehåll 8" descr="Bilden visar Miljösamverkans handläggarstöd för naturtillsyn">
            <a:extLst>
              <a:ext uri="{FF2B5EF4-FFF2-40B4-BE49-F238E27FC236}">
                <a16:creationId xmlns:a16="http://schemas.microsoft.com/office/drawing/2014/main" id="{CBF38342-E642-49D5-B749-C725EC4EEF3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61861" y="568411"/>
            <a:ext cx="5712599" cy="5733964"/>
          </a:xfrm>
        </p:spPr>
      </p:pic>
    </p:spTree>
    <p:extLst>
      <p:ext uri="{BB962C8B-B14F-4D97-AF65-F5344CB8AC3E}">
        <p14:creationId xmlns:p14="http://schemas.microsoft.com/office/powerpoint/2010/main" val="147109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CE2290-487C-474A-9547-85CEF2221473}"/>
              </a:ext>
            </a:extLst>
          </p:cNvPr>
          <p:cNvSpPr>
            <a:spLocks noGrp="1"/>
          </p:cNvSpPr>
          <p:nvPr>
            <p:ph type="title"/>
          </p:nvPr>
        </p:nvSpPr>
        <p:spPr/>
        <p:txBody>
          <a:bodyPr/>
          <a:lstStyle/>
          <a:p>
            <a:r>
              <a:rPr lang="sv-SE" dirty="0"/>
              <a:t>				       </a:t>
            </a:r>
            <a:br>
              <a:rPr lang="sv-SE" dirty="0"/>
            </a:br>
            <a:r>
              <a:rPr lang="sv-SE" dirty="0"/>
              <a:t>					Skälighet</a:t>
            </a:r>
          </a:p>
        </p:txBody>
      </p:sp>
      <p:pic>
        <p:nvPicPr>
          <p:cNvPr id="5" name="Platshållare för bild 6" descr="En bild som visar träd, utomhus, med utsikt över en brygga&#10;&#10;">
            <a:extLst>
              <a:ext uri="{FF2B5EF4-FFF2-40B4-BE49-F238E27FC236}">
                <a16:creationId xmlns:a16="http://schemas.microsoft.com/office/drawing/2014/main" id="{6421DF9A-0927-45E6-B500-9F89B6367AD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340"/>
          <a:stretch/>
        </p:blipFill>
        <p:spPr>
          <a:xfrm>
            <a:off x="504639" y="-56879"/>
            <a:ext cx="4845837" cy="6549754"/>
          </a:xfrm>
          <a:noFill/>
        </p:spPr>
      </p:pic>
      <p:sp>
        <p:nvSpPr>
          <p:cNvPr id="9" name="textruta 8">
            <a:extLst>
              <a:ext uri="{FF2B5EF4-FFF2-40B4-BE49-F238E27FC236}">
                <a16:creationId xmlns:a16="http://schemas.microsoft.com/office/drawing/2014/main" id="{F5433B94-6136-4257-948F-C8E1BF8F853F}"/>
              </a:ext>
            </a:extLst>
          </p:cNvPr>
          <p:cNvSpPr txBox="1"/>
          <p:nvPr/>
        </p:nvSpPr>
        <p:spPr>
          <a:xfrm>
            <a:off x="6096000" y="3217998"/>
            <a:ext cx="5257800" cy="2185214"/>
          </a:xfrm>
          <a:prstGeom prst="rect">
            <a:avLst/>
          </a:prstGeom>
          <a:noFill/>
        </p:spPr>
        <p:txBody>
          <a:bodyPr wrap="square">
            <a:spAutoFit/>
          </a:bodyPr>
          <a:lstStyle/>
          <a:p>
            <a:pPr marL="0" indent="0">
              <a:buNone/>
            </a:pPr>
            <a:endParaRPr lang="sv-SE" sz="2400" dirty="0"/>
          </a:p>
          <a:p>
            <a:pPr marL="0" indent="0">
              <a:buNone/>
            </a:pPr>
            <a:r>
              <a:rPr lang="sv-SE" sz="2800" dirty="0"/>
              <a:t>Tre avgörande parametrar:</a:t>
            </a:r>
          </a:p>
          <a:p>
            <a:pPr marL="342900" indent="-342900">
              <a:buFont typeface="Arial" panose="020B0604020202020204" pitchFamily="34" charset="0"/>
              <a:buChar char="•"/>
            </a:pPr>
            <a:r>
              <a:rPr lang="sv-SE" sz="2800" dirty="0"/>
              <a:t>Förfluten tid</a:t>
            </a:r>
          </a:p>
          <a:p>
            <a:pPr marL="342900" indent="-342900">
              <a:buFont typeface="Arial" panose="020B0604020202020204" pitchFamily="34" charset="0"/>
              <a:buChar char="•"/>
            </a:pPr>
            <a:r>
              <a:rPr lang="sv-SE" sz="2800" dirty="0"/>
              <a:t>Miljönytta</a:t>
            </a:r>
          </a:p>
          <a:p>
            <a:pPr marL="342900" indent="-342900">
              <a:buFont typeface="Arial" panose="020B0604020202020204" pitchFamily="34" charset="0"/>
              <a:buChar char="•"/>
            </a:pPr>
            <a:r>
              <a:rPr lang="sv-SE" sz="2800" dirty="0"/>
              <a:t>Myndigheters agerande</a:t>
            </a:r>
          </a:p>
        </p:txBody>
      </p:sp>
      <p:sp>
        <p:nvSpPr>
          <p:cNvPr id="11" name="textruta 10">
            <a:extLst>
              <a:ext uri="{FF2B5EF4-FFF2-40B4-BE49-F238E27FC236}">
                <a16:creationId xmlns:a16="http://schemas.microsoft.com/office/drawing/2014/main" id="{DA43D876-32EC-4C64-A966-4ABF96E4B896}"/>
              </a:ext>
            </a:extLst>
          </p:cNvPr>
          <p:cNvSpPr txBox="1"/>
          <p:nvPr/>
        </p:nvSpPr>
        <p:spPr>
          <a:xfrm rot="1528243">
            <a:off x="7571902" y="1540944"/>
            <a:ext cx="5016456" cy="830997"/>
          </a:xfrm>
          <a:prstGeom prst="rect">
            <a:avLst/>
          </a:prstGeom>
          <a:noFill/>
        </p:spPr>
        <p:txBody>
          <a:bodyPr wrap="square">
            <a:spAutoFit/>
          </a:bodyPr>
          <a:lstStyle/>
          <a:p>
            <a:r>
              <a:rPr lang="sv-SE" sz="2400" dirty="0">
                <a:solidFill>
                  <a:srgbClr val="FF0000"/>
                </a:solidFill>
              </a:rPr>
              <a:t>Ett föreläggande kan riktas mot en ny ägare, om det är skäligt (26:12 MB)</a:t>
            </a:r>
          </a:p>
        </p:txBody>
      </p:sp>
    </p:spTree>
    <p:extLst>
      <p:ext uri="{BB962C8B-B14F-4D97-AF65-F5344CB8AC3E}">
        <p14:creationId xmlns:p14="http://schemas.microsoft.com/office/powerpoint/2010/main" val="1659738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6139B5-5401-45E4-A1F0-200D40D272FE}"/>
              </a:ext>
            </a:extLst>
          </p:cNvPr>
          <p:cNvSpPr>
            <a:spLocks noGrp="1"/>
          </p:cNvSpPr>
          <p:nvPr>
            <p:ph type="title"/>
          </p:nvPr>
        </p:nvSpPr>
        <p:spPr/>
        <p:txBody>
          <a:bodyPr/>
          <a:lstStyle/>
          <a:p>
            <a:r>
              <a:rPr lang="sv-SE" dirty="0"/>
              <a:t>Prioritering av tillsynsobjekt</a:t>
            </a:r>
          </a:p>
        </p:txBody>
      </p:sp>
      <p:pic>
        <p:nvPicPr>
          <p:cNvPr id="4" name="Platshållare för bild 7" descr="Build som v">
            <a:extLst>
              <a:ext uri="{FF2B5EF4-FFF2-40B4-BE49-F238E27FC236}">
                <a16:creationId xmlns:a16="http://schemas.microsoft.com/office/drawing/2014/main" id="{D209451C-5077-49F7-9596-1CA7904D539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9144"/>
          <a:stretch/>
        </p:blipFill>
        <p:spPr>
          <a:xfrm>
            <a:off x="694267" y="1456058"/>
            <a:ext cx="7461192" cy="5128678"/>
          </a:xfrm>
          <a:noFill/>
        </p:spPr>
      </p:pic>
    </p:spTree>
    <p:extLst>
      <p:ext uri="{BB962C8B-B14F-4D97-AF65-F5344CB8AC3E}">
        <p14:creationId xmlns:p14="http://schemas.microsoft.com/office/powerpoint/2010/main" val="2130806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15287E-1BF3-4347-99E2-D4E4E9C96D6F}"/>
              </a:ext>
            </a:extLst>
          </p:cNvPr>
          <p:cNvSpPr>
            <a:spLocks noGrp="1"/>
          </p:cNvSpPr>
          <p:nvPr>
            <p:ph type="title"/>
          </p:nvPr>
        </p:nvSpPr>
        <p:spPr/>
        <p:txBody>
          <a:bodyPr/>
          <a:lstStyle/>
          <a:p>
            <a:r>
              <a:rPr lang="sv-SE" dirty="0"/>
              <a:t>					   Tillsynsplanering</a:t>
            </a:r>
          </a:p>
        </p:txBody>
      </p:sp>
      <p:sp>
        <p:nvSpPr>
          <p:cNvPr id="4" name="Platshållare för innehåll 3">
            <a:extLst>
              <a:ext uri="{FF2B5EF4-FFF2-40B4-BE49-F238E27FC236}">
                <a16:creationId xmlns:a16="http://schemas.microsoft.com/office/drawing/2014/main" id="{2F23F590-062B-44A0-A2A7-4587F9E43F5D}"/>
              </a:ext>
            </a:extLst>
          </p:cNvPr>
          <p:cNvSpPr>
            <a:spLocks noGrp="1"/>
          </p:cNvSpPr>
          <p:nvPr>
            <p:ph sz="half" idx="2"/>
          </p:nvPr>
        </p:nvSpPr>
        <p:spPr>
          <a:xfrm>
            <a:off x="5795319" y="1690688"/>
            <a:ext cx="6100119" cy="4486275"/>
          </a:xfrm>
        </p:spPr>
        <p:txBody>
          <a:bodyPr>
            <a:normAutofit/>
          </a:bodyPr>
          <a:lstStyle/>
          <a:p>
            <a:pPr marL="0" indent="0">
              <a:buNone/>
            </a:pPr>
            <a:r>
              <a:rPr lang="sv-SE" dirty="0"/>
              <a:t>Krav i miljötillsynsförordningen (2011:13):</a:t>
            </a:r>
          </a:p>
          <a:p>
            <a:pPr marL="0" indent="0">
              <a:buNone/>
            </a:pPr>
            <a:endParaRPr lang="sv-SE" dirty="0"/>
          </a:p>
          <a:p>
            <a:pPr marL="285750" indent="-285750"/>
            <a:r>
              <a:rPr lang="sv-SE" dirty="0"/>
              <a:t>Behovsutredning på tre år</a:t>
            </a:r>
          </a:p>
          <a:p>
            <a:pPr marL="285750" indent="-285750"/>
            <a:r>
              <a:rPr lang="sv-SE" dirty="0"/>
              <a:t>Tillsynsplan varje år</a:t>
            </a:r>
          </a:p>
          <a:p>
            <a:pPr marL="285750" indent="-285750"/>
            <a:r>
              <a:rPr lang="sv-SE" dirty="0"/>
              <a:t>Tillsynsarbetet ska drivas effektivt</a:t>
            </a:r>
          </a:p>
          <a:p>
            <a:pPr marL="285750" indent="-285750"/>
            <a:r>
              <a:rPr lang="sv-SE" dirty="0"/>
              <a:t>Kompetensutveckling hos personal</a:t>
            </a:r>
          </a:p>
          <a:p>
            <a:pPr marL="285750" indent="-285750"/>
            <a:r>
              <a:rPr lang="sv-SE" dirty="0"/>
              <a:t>Årlig uppföljning och utvärdering</a:t>
            </a:r>
          </a:p>
          <a:p>
            <a:pPr marL="285750" indent="-285750"/>
            <a:r>
              <a:rPr lang="sv-SE" dirty="0"/>
              <a:t>På </a:t>
            </a:r>
            <a:r>
              <a:rPr lang="sv-SE" dirty="0" err="1"/>
              <a:t>Lst:s</a:t>
            </a:r>
            <a:r>
              <a:rPr lang="sv-SE" dirty="0"/>
              <a:t> begäran lämna information</a:t>
            </a:r>
          </a:p>
          <a:p>
            <a:endParaRPr lang="sv-SE" dirty="0"/>
          </a:p>
        </p:txBody>
      </p:sp>
      <p:pic>
        <p:nvPicPr>
          <p:cNvPr id="5" name="Platshållare för innehåll 4" descr="En bild som visar en sandstrand &#10;&#10;">
            <a:extLst>
              <a:ext uri="{FF2B5EF4-FFF2-40B4-BE49-F238E27FC236}">
                <a16:creationId xmlns:a16="http://schemas.microsoft.com/office/drawing/2014/main" id="{60112FC5-431D-4D23-B41E-3671BE7F6AE6}"/>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r="1341"/>
          <a:stretch/>
        </p:blipFill>
        <p:spPr>
          <a:xfrm>
            <a:off x="296562" y="110672"/>
            <a:ext cx="4930346" cy="6664047"/>
          </a:xfrm>
          <a:prstGeom prst="rect">
            <a:avLst/>
          </a:prstGeom>
          <a:noFill/>
        </p:spPr>
      </p:pic>
    </p:spTree>
    <p:extLst>
      <p:ext uri="{BB962C8B-B14F-4D97-AF65-F5344CB8AC3E}">
        <p14:creationId xmlns:p14="http://schemas.microsoft.com/office/powerpoint/2010/main" val="178108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8AE064-5F70-4962-94E2-E5ACA7330F85}"/>
              </a:ext>
            </a:extLst>
          </p:cNvPr>
          <p:cNvSpPr>
            <a:spLocks noGrp="1"/>
          </p:cNvSpPr>
          <p:nvPr>
            <p:ph type="title"/>
          </p:nvPr>
        </p:nvSpPr>
        <p:spPr/>
        <p:txBody>
          <a:bodyPr/>
          <a:lstStyle/>
          <a:p>
            <a:r>
              <a:rPr lang="sv-SE" dirty="0"/>
              <a:t>Behovsutredning och tillsynsplan</a:t>
            </a:r>
          </a:p>
        </p:txBody>
      </p:sp>
      <p:pic>
        <p:nvPicPr>
          <p:cNvPr id="15" name="Platshållare för innehåll 14" descr="Bild som visar modell för behov av tillsyn">
            <a:extLst>
              <a:ext uri="{FF2B5EF4-FFF2-40B4-BE49-F238E27FC236}">
                <a16:creationId xmlns:a16="http://schemas.microsoft.com/office/drawing/2014/main" id="{0C2C7C13-07F5-409D-BF75-1C356580109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671154"/>
            <a:ext cx="10641227" cy="4505809"/>
          </a:xfrm>
        </p:spPr>
      </p:pic>
    </p:spTree>
    <p:extLst>
      <p:ext uri="{BB962C8B-B14F-4D97-AF65-F5344CB8AC3E}">
        <p14:creationId xmlns:p14="http://schemas.microsoft.com/office/powerpoint/2010/main" val="1858669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3F5676-4694-4C61-BED5-9C7A9DE07C9A}"/>
              </a:ext>
            </a:extLst>
          </p:cNvPr>
          <p:cNvSpPr>
            <a:spLocks noGrp="1"/>
          </p:cNvSpPr>
          <p:nvPr>
            <p:ph type="title"/>
          </p:nvPr>
        </p:nvSpPr>
        <p:spPr/>
        <p:txBody>
          <a:bodyPr/>
          <a:lstStyle/>
          <a:p>
            <a:r>
              <a:rPr lang="sv-SE" dirty="0"/>
              <a:t>Tillräcklig tillsyn</a:t>
            </a:r>
          </a:p>
        </p:txBody>
      </p:sp>
      <p:pic>
        <p:nvPicPr>
          <p:cNvPr id="5" name="Platshållare för bild 5" descr="Bild som visar på resonemang kring tillräcklig tillsyns">
            <a:extLst>
              <a:ext uri="{FF2B5EF4-FFF2-40B4-BE49-F238E27FC236}">
                <a16:creationId xmlns:a16="http://schemas.microsoft.com/office/drawing/2014/main" id="{8D54FAE6-3FDB-4BAF-9A35-BDD170BD126A}"/>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r="1759" b="1"/>
          <a:stretch/>
        </p:blipFill>
        <p:spPr>
          <a:xfrm>
            <a:off x="838200" y="1826315"/>
            <a:ext cx="5181600" cy="4349957"/>
          </a:xfrm>
          <a:noFill/>
        </p:spPr>
      </p:pic>
      <p:sp>
        <p:nvSpPr>
          <p:cNvPr id="4" name="Platshållare för innehåll 3">
            <a:extLst>
              <a:ext uri="{FF2B5EF4-FFF2-40B4-BE49-F238E27FC236}">
                <a16:creationId xmlns:a16="http://schemas.microsoft.com/office/drawing/2014/main" id="{8A8388C9-702E-418C-B98E-7E621ED7DFA2}"/>
              </a:ext>
            </a:extLst>
          </p:cNvPr>
          <p:cNvSpPr>
            <a:spLocks noGrp="1"/>
          </p:cNvSpPr>
          <p:nvPr>
            <p:ph sz="half" idx="2"/>
          </p:nvPr>
        </p:nvSpPr>
        <p:spPr/>
        <p:txBody>
          <a:bodyPr/>
          <a:lstStyle/>
          <a:p>
            <a:pPr marL="171450" indent="-171450">
              <a:defRPr/>
            </a:pPr>
            <a:r>
              <a:rPr lang="sv-SE" dirty="0"/>
              <a:t>Information på webbsida</a:t>
            </a:r>
          </a:p>
          <a:p>
            <a:pPr marL="171450" indent="-171450">
              <a:defRPr/>
            </a:pPr>
            <a:r>
              <a:rPr lang="sv-SE" dirty="0"/>
              <a:t>Planerad kontrollerande tillsyn</a:t>
            </a:r>
          </a:p>
          <a:p>
            <a:pPr marL="171450" indent="-171450">
              <a:defRPr/>
            </a:pPr>
            <a:r>
              <a:rPr lang="sv-SE" dirty="0"/>
              <a:t>Inkommande tips ska kontrolleras</a:t>
            </a:r>
          </a:p>
          <a:p>
            <a:pPr marL="171450" indent="-171450">
              <a:defRPr/>
            </a:pPr>
            <a:r>
              <a:rPr lang="sv-SE" dirty="0"/>
              <a:t>Förfrågningar ska besvaras</a:t>
            </a:r>
          </a:p>
          <a:p>
            <a:pPr marL="0" indent="0">
              <a:buNone/>
            </a:pPr>
            <a:endParaRPr lang="sv-SE" dirty="0"/>
          </a:p>
        </p:txBody>
      </p:sp>
    </p:spTree>
    <p:extLst>
      <p:ext uri="{BB962C8B-B14F-4D97-AF65-F5344CB8AC3E}">
        <p14:creationId xmlns:p14="http://schemas.microsoft.com/office/powerpoint/2010/main" val="217000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129E75-7E2D-45DA-A09D-232601B641CD}"/>
              </a:ext>
            </a:extLst>
          </p:cNvPr>
          <p:cNvSpPr>
            <a:spLocks noGrp="1"/>
          </p:cNvSpPr>
          <p:nvPr>
            <p:ph type="title"/>
          </p:nvPr>
        </p:nvSpPr>
        <p:spPr>
          <a:xfrm>
            <a:off x="838200" y="365126"/>
            <a:ext cx="10515600" cy="759340"/>
          </a:xfrm>
        </p:spPr>
        <p:txBody>
          <a:bodyPr/>
          <a:lstStyle/>
          <a:p>
            <a:r>
              <a:rPr lang="sv-SE" altLang="sv-SE" dirty="0"/>
              <a:t>Tillsynsplaneringen - exempel</a:t>
            </a:r>
            <a:endParaRPr lang="sv-SE" dirty="0"/>
          </a:p>
        </p:txBody>
      </p:sp>
      <p:pic>
        <p:nvPicPr>
          <p:cNvPr id="5" name="Platshållare för innehåll 4" descr="En bild som visar exempel på tillsynsplanering">
            <a:extLst>
              <a:ext uri="{FF2B5EF4-FFF2-40B4-BE49-F238E27FC236}">
                <a16:creationId xmlns:a16="http://schemas.microsoft.com/office/drawing/2014/main" id="{42FFF472-7106-47B8-8F0E-51B5108D219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9847" y="1270372"/>
            <a:ext cx="9664384" cy="5105713"/>
          </a:xfrm>
        </p:spPr>
      </p:pic>
    </p:spTree>
    <p:extLst>
      <p:ext uri="{BB962C8B-B14F-4D97-AF65-F5344CB8AC3E}">
        <p14:creationId xmlns:p14="http://schemas.microsoft.com/office/powerpoint/2010/main" val="2525776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0895D8-4526-45E5-84A0-F3D2024D68FC}"/>
              </a:ext>
            </a:extLst>
          </p:cNvPr>
          <p:cNvSpPr>
            <a:spLocks noGrp="1"/>
          </p:cNvSpPr>
          <p:nvPr>
            <p:ph type="title"/>
          </p:nvPr>
        </p:nvSpPr>
        <p:spPr/>
        <p:txBody>
          <a:bodyPr/>
          <a:lstStyle/>
          <a:p>
            <a:r>
              <a:rPr lang="sv-SE" altLang="sv-SE" dirty="0"/>
              <a:t>					Framgångsfaktorer för en </a:t>
            </a:r>
            <a:br>
              <a:rPr lang="sv-SE" altLang="sv-SE" dirty="0"/>
            </a:br>
            <a:r>
              <a:rPr lang="sv-SE" altLang="sv-SE" dirty="0"/>
              <a:t>					god strandskyddstillsyn</a:t>
            </a:r>
            <a:endParaRPr lang="sv-SE" dirty="0"/>
          </a:p>
        </p:txBody>
      </p:sp>
      <p:sp>
        <p:nvSpPr>
          <p:cNvPr id="3" name="Platshållare för innehåll 2">
            <a:extLst>
              <a:ext uri="{FF2B5EF4-FFF2-40B4-BE49-F238E27FC236}">
                <a16:creationId xmlns:a16="http://schemas.microsoft.com/office/drawing/2014/main" id="{54E8D182-61BB-4518-992D-F9BA3A68F576}"/>
              </a:ext>
              <a:ext uri="{C183D7F6-B498-43B3-948B-1728B52AA6E4}">
                <adec:decorative xmlns:adec="http://schemas.microsoft.com/office/drawing/2017/decorative" val="1"/>
              </a:ext>
            </a:extLst>
          </p:cNvPr>
          <p:cNvSpPr>
            <a:spLocks noGrp="1"/>
          </p:cNvSpPr>
          <p:nvPr>
            <p:ph sz="half" idx="1"/>
          </p:nvPr>
        </p:nvSpPr>
        <p:spPr/>
        <p:txBody>
          <a:bodyPr/>
          <a:lstStyle/>
          <a:p>
            <a:endParaRPr lang="sv-SE" dirty="0"/>
          </a:p>
        </p:txBody>
      </p:sp>
      <p:sp>
        <p:nvSpPr>
          <p:cNvPr id="4" name="Platshållare för innehåll 3">
            <a:extLst>
              <a:ext uri="{FF2B5EF4-FFF2-40B4-BE49-F238E27FC236}">
                <a16:creationId xmlns:a16="http://schemas.microsoft.com/office/drawing/2014/main" id="{34480289-E316-487D-B5DC-62BBB5937C5B}"/>
              </a:ext>
            </a:extLst>
          </p:cNvPr>
          <p:cNvSpPr>
            <a:spLocks noGrp="1"/>
          </p:cNvSpPr>
          <p:nvPr>
            <p:ph sz="half" idx="2"/>
          </p:nvPr>
        </p:nvSpPr>
        <p:spPr/>
        <p:txBody>
          <a:bodyPr/>
          <a:lstStyle/>
          <a:p>
            <a:r>
              <a:rPr lang="sv-SE" altLang="sv-SE" dirty="0"/>
              <a:t>Att ha rutiner</a:t>
            </a:r>
          </a:p>
          <a:p>
            <a:r>
              <a:rPr lang="sv-SE" altLang="sv-SE" dirty="0"/>
              <a:t>Att planera tillsynen</a:t>
            </a:r>
          </a:p>
          <a:p>
            <a:r>
              <a:rPr lang="sv-SE" altLang="sv-SE" dirty="0"/>
              <a:t>Att ha fokus på rättelse i naturen</a:t>
            </a:r>
          </a:p>
          <a:p>
            <a:r>
              <a:rPr lang="sv-SE" altLang="sv-SE" dirty="0"/>
              <a:t>Att enbart försvara allmänna intressen</a:t>
            </a:r>
          </a:p>
          <a:p>
            <a:r>
              <a:rPr lang="sv-SE" altLang="sv-SE" dirty="0"/>
              <a:t>Att stödja tillsynen i hela organisationen</a:t>
            </a:r>
          </a:p>
          <a:p>
            <a:r>
              <a:rPr lang="sv-SE" altLang="sv-SE" dirty="0"/>
              <a:t>Arbeta med bemötande – ofta privatpersoner</a:t>
            </a:r>
          </a:p>
          <a:p>
            <a:endParaRPr lang="sv-SE" dirty="0"/>
          </a:p>
        </p:txBody>
      </p:sp>
      <p:pic>
        <p:nvPicPr>
          <p:cNvPr id="5" name="Platshållare för bild 5">
            <a:extLst>
              <a:ext uri="{FF2B5EF4-FFF2-40B4-BE49-F238E27FC236}">
                <a16:creationId xmlns:a16="http://schemas.microsoft.com/office/drawing/2014/main" id="{C5DC4832-8556-4F35-BA70-CB001928BE8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664" r="664"/>
          <a:stretch>
            <a:fillRect/>
          </a:stretch>
        </p:blipFill>
        <p:spPr>
          <a:xfrm>
            <a:off x="234778" y="495684"/>
            <a:ext cx="4570636" cy="6176963"/>
          </a:xfrm>
          <a:prstGeom prst="rect">
            <a:avLst/>
          </a:prstGeom>
        </p:spPr>
      </p:pic>
    </p:spTree>
    <p:extLst>
      <p:ext uri="{BB962C8B-B14F-4D97-AF65-F5344CB8AC3E}">
        <p14:creationId xmlns:p14="http://schemas.microsoft.com/office/powerpoint/2010/main" val="3704757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913FFB-2792-41BA-AD89-AD8E9A6AC5D4}"/>
              </a:ext>
            </a:extLst>
          </p:cNvPr>
          <p:cNvSpPr>
            <a:spLocks noGrp="1"/>
          </p:cNvSpPr>
          <p:nvPr>
            <p:ph type="title"/>
          </p:nvPr>
        </p:nvSpPr>
        <p:spPr>
          <a:xfrm>
            <a:off x="839788" y="457200"/>
            <a:ext cx="4335716" cy="1600200"/>
          </a:xfrm>
        </p:spPr>
        <p:txBody>
          <a:bodyPr>
            <a:normAutofit/>
          </a:bodyPr>
          <a:lstStyle/>
          <a:p>
            <a:r>
              <a:rPr lang="en-US" sz="4000" dirty="0" err="1"/>
              <a:t>Strandskyddstillsyn</a:t>
            </a:r>
            <a:endParaRPr lang="sv-SE" sz="4000" dirty="0"/>
          </a:p>
        </p:txBody>
      </p:sp>
      <p:sp>
        <p:nvSpPr>
          <p:cNvPr id="4" name="Platshållare för text 3">
            <a:extLst>
              <a:ext uri="{FF2B5EF4-FFF2-40B4-BE49-F238E27FC236}">
                <a16:creationId xmlns:a16="http://schemas.microsoft.com/office/drawing/2014/main" id="{3FF95E43-A129-468C-8961-AA3624EB4A21}"/>
              </a:ext>
            </a:extLst>
          </p:cNvPr>
          <p:cNvSpPr>
            <a:spLocks noGrp="1"/>
          </p:cNvSpPr>
          <p:nvPr>
            <p:ph type="body" sz="half" idx="2"/>
          </p:nvPr>
        </p:nvSpPr>
        <p:spPr>
          <a:xfrm>
            <a:off x="839788" y="2276855"/>
            <a:ext cx="3932237" cy="3584195"/>
          </a:xfrm>
        </p:spPr>
        <p:txBody>
          <a:bodyPr>
            <a:normAutofit fontScale="92500" lnSpcReduction="10000"/>
          </a:bodyPr>
          <a:lstStyle/>
          <a:p>
            <a:pPr marL="285750" indent="-285750">
              <a:buFont typeface="Arial" panose="020B0604020202020204" pitchFamily="34" charset="0"/>
              <a:buChar char="•"/>
            </a:pPr>
            <a:endParaRPr lang="sv-SE" altLang="sv-SE" sz="1600" dirty="0"/>
          </a:p>
          <a:p>
            <a:pPr marL="285750" indent="-285750">
              <a:buFont typeface="Arial" panose="020B0604020202020204" pitchFamily="34" charset="0"/>
              <a:buChar char="•"/>
            </a:pPr>
            <a:endParaRPr lang="sv-SE" altLang="sv-SE" dirty="0"/>
          </a:p>
          <a:p>
            <a:pPr marL="285750" indent="-285750">
              <a:buFont typeface="Arial" panose="020B0604020202020204" pitchFamily="34" charset="0"/>
              <a:buChar char="•"/>
            </a:pPr>
            <a:endParaRPr lang="sv-SE" altLang="sv-SE" sz="1600" dirty="0"/>
          </a:p>
          <a:p>
            <a:pPr marL="342900" indent="-342900">
              <a:buFont typeface="Arial" panose="020B0604020202020204" pitchFamily="34" charset="0"/>
              <a:buChar char="•"/>
            </a:pPr>
            <a:r>
              <a:rPr lang="sv-SE" altLang="sv-SE" sz="2800" dirty="0"/>
              <a:t>Bevara strändernas värde för friluftsliv och biologisk mångfald </a:t>
            </a:r>
          </a:p>
          <a:p>
            <a:pPr marL="342900" indent="-342900">
              <a:buFont typeface="Arial" panose="020B0604020202020204" pitchFamily="34" charset="0"/>
              <a:buChar char="•"/>
            </a:pPr>
            <a:r>
              <a:rPr lang="sv-SE" altLang="sv-SE" sz="2800" dirty="0"/>
              <a:t>Upprätthålla legitimiteten för lagen och motverka otillåtna åtgärder</a:t>
            </a:r>
          </a:p>
          <a:p>
            <a:endParaRPr lang="sv-SE" dirty="0"/>
          </a:p>
        </p:txBody>
      </p:sp>
      <p:pic>
        <p:nvPicPr>
          <p:cNvPr id="5" name="Picture 5" descr="krag_1, redigerad detalj klippt">
            <a:extLst>
              <a:ext uri="{FF2B5EF4-FFF2-40B4-BE49-F238E27FC236}">
                <a16:creationId xmlns:a16="http://schemas.microsoft.com/office/drawing/2014/main" id="{B1D0A11D-E764-47AE-AF78-962E20056077}"/>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3561" r="3561"/>
          <a:stretch/>
        </p:blipFill>
        <p:spPr bwMode="auto">
          <a:xfrm>
            <a:off x="6757416" y="649225"/>
            <a:ext cx="4597972" cy="52118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8861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ED6EF7-CAB7-49F3-B529-98282B0740FE}"/>
              </a:ext>
            </a:extLst>
          </p:cNvPr>
          <p:cNvSpPr>
            <a:spLocks noGrp="1"/>
          </p:cNvSpPr>
          <p:nvPr>
            <p:ph type="title"/>
          </p:nvPr>
        </p:nvSpPr>
        <p:spPr/>
        <p:txBody>
          <a:bodyPr/>
          <a:lstStyle/>
          <a:p>
            <a:r>
              <a:rPr lang="sv-SE" altLang="sv-SE" dirty="0"/>
              <a:t>Tillsyn enligt miljöbalken</a:t>
            </a:r>
            <a:endParaRPr lang="sv-SE" dirty="0"/>
          </a:p>
        </p:txBody>
      </p:sp>
      <p:sp>
        <p:nvSpPr>
          <p:cNvPr id="3" name="Platshållare för innehåll 2">
            <a:extLst>
              <a:ext uri="{FF2B5EF4-FFF2-40B4-BE49-F238E27FC236}">
                <a16:creationId xmlns:a16="http://schemas.microsoft.com/office/drawing/2014/main" id="{566B170F-3FC9-409D-B205-FB9FBA0B7BAF}"/>
              </a:ext>
            </a:extLst>
          </p:cNvPr>
          <p:cNvSpPr>
            <a:spLocks noGrp="1"/>
          </p:cNvSpPr>
          <p:nvPr>
            <p:ph idx="1"/>
          </p:nvPr>
        </p:nvSpPr>
        <p:spPr/>
        <p:txBody>
          <a:bodyPr/>
          <a:lstStyle/>
          <a:p>
            <a:pPr marL="0" indent="0">
              <a:buNone/>
            </a:pPr>
            <a:r>
              <a:rPr lang="sv-SE" altLang="sv-SE" sz="2800" i="1" dirty="0"/>
              <a:t>Alla åtgärder som myndigheten vidtar för att uppnå efterlevnad av miljöbalken, föreskrifter och beslut som grundar sig på miljöbalken.</a:t>
            </a:r>
          </a:p>
          <a:p>
            <a:endParaRPr lang="sv-SE" altLang="sv-SE" sz="2800" i="1" dirty="0"/>
          </a:p>
          <a:p>
            <a:pPr marL="457200" indent="-457200">
              <a:buFont typeface="+mj-lt"/>
              <a:buAutoNum type="arabicPeriod"/>
              <a:defRPr/>
            </a:pPr>
            <a:r>
              <a:rPr lang="sv-SE" altLang="sv-SE" sz="2800" dirty="0"/>
              <a:t>På eget initiativ eller efter anmälan i nödvändig utsträckning kontrollera efterlevnaden av balken samt vidta åtgärder för rättelse.</a:t>
            </a:r>
          </a:p>
          <a:p>
            <a:pPr marL="457200" indent="-457200">
              <a:buFont typeface="+mj-lt"/>
              <a:buAutoNum type="arabicPeriod"/>
              <a:defRPr/>
            </a:pPr>
            <a:endParaRPr lang="sv-SE" altLang="sv-SE" sz="2800" dirty="0"/>
          </a:p>
          <a:p>
            <a:pPr marL="457200" indent="-457200">
              <a:buFont typeface="+mj-lt"/>
              <a:buAutoNum type="arabicPeriod"/>
              <a:defRPr/>
            </a:pPr>
            <a:r>
              <a:rPr lang="sv-SE" altLang="sv-SE" sz="2800" dirty="0"/>
              <a:t>Underlätta för en enskild att fullgöra sina skyldigheter genom information och liknande.</a:t>
            </a:r>
          </a:p>
          <a:p>
            <a:endParaRPr lang="sv-SE" dirty="0"/>
          </a:p>
        </p:txBody>
      </p:sp>
    </p:spTree>
    <p:extLst>
      <p:ext uri="{BB962C8B-B14F-4D97-AF65-F5344CB8AC3E}">
        <p14:creationId xmlns:p14="http://schemas.microsoft.com/office/powerpoint/2010/main" val="1526475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57ED2E-D66D-4644-98A6-FBC0A4E1F0D9}"/>
              </a:ext>
            </a:extLst>
          </p:cNvPr>
          <p:cNvSpPr>
            <a:spLocks noGrp="1"/>
          </p:cNvSpPr>
          <p:nvPr>
            <p:ph type="title"/>
          </p:nvPr>
        </p:nvSpPr>
        <p:spPr/>
        <p:txBody>
          <a:bodyPr/>
          <a:lstStyle/>
          <a:p>
            <a:r>
              <a:rPr lang="sv-SE" dirty="0"/>
              <a:t>Några viktiga paragrafer i miljöbalken </a:t>
            </a:r>
          </a:p>
        </p:txBody>
      </p:sp>
      <p:sp>
        <p:nvSpPr>
          <p:cNvPr id="3" name="Platshållare för innehåll 2">
            <a:extLst>
              <a:ext uri="{FF2B5EF4-FFF2-40B4-BE49-F238E27FC236}">
                <a16:creationId xmlns:a16="http://schemas.microsoft.com/office/drawing/2014/main" id="{50169FD9-149B-46FF-8C5D-523179681007}"/>
              </a:ext>
            </a:extLst>
          </p:cNvPr>
          <p:cNvSpPr>
            <a:spLocks noGrp="1"/>
          </p:cNvSpPr>
          <p:nvPr>
            <p:ph idx="1"/>
          </p:nvPr>
        </p:nvSpPr>
        <p:spPr>
          <a:xfrm>
            <a:off x="838200" y="1940011"/>
            <a:ext cx="4949342" cy="4236952"/>
          </a:xfrm>
        </p:spPr>
        <p:txBody>
          <a:bodyPr>
            <a:normAutofit fontScale="70000" lnSpcReduction="20000"/>
          </a:bodyPr>
          <a:lstStyle/>
          <a:p>
            <a:pPr>
              <a:buFontTx/>
              <a:buNone/>
            </a:pPr>
            <a:r>
              <a:rPr lang="sv-SE" altLang="sv-SE" sz="3400" b="1" dirty="0"/>
              <a:t>26 kap. MB Tillsyn</a:t>
            </a:r>
          </a:p>
          <a:p>
            <a:r>
              <a:rPr lang="sv-SE" altLang="sv-SE" sz="3400" dirty="0"/>
              <a:t>Allmänt om tillsynen (1-3 §§)</a:t>
            </a:r>
          </a:p>
          <a:p>
            <a:r>
              <a:rPr lang="sv-SE" altLang="sv-SE" sz="3400" dirty="0"/>
              <a:t>Förelägganden och förbud (9, 11-13 §§)</a:t>
            </a:r>
          </a:p>
          <a:p>
            <a:r>
              <a:rPr lang="sv-SE" altLang="sv-SE" sz="3400" dirty="0"/>
              <a:t>Vite (14 §)</a:t>
            </a:r>
          </a:p>
          <a:p>
            <a:r>
              <a:rPr lang="sv-SE" altLang="sv-SE" sz="3400" dirty="0"/>
              <a:t>Underrättelse till inskrivningsmyndighet (15 §)</a:t>
            </a:r>
          </a:p>
          <a:p>
            <a:r>
              <a:rPr lang="sv-SE" altLang="sv-SE" sz="3400" dirty="0"/>
              <a:t>Verkställighet och rättelse på felandes bekostnad (17-18 §§)</a:t>
            </a:r>
          </a:p>
          <a:p>
            <a:r>
              <a:rPr lang="sv-SE" altLang="sv-SE" sz="3400" dirty="0"/>
              <a:t>Upplysningar och undersökningar (21-22 §§)</a:t>
            </a:r>
          </a:p>
          <a:p>
            <a:r>
              <a:rPr lang="sv-SE" altLang="sv-SE" sz="3400" dirty="0"/>
              <a:t>Omedelbar verkställighet (26 §)</a:t>
            </a:r>
          </a:p>
          <a:p>
            <a:pPr marL="0" indent="0">
              <a:buNone/>
            </a:pPr>
            <a:endParaRPr lang="sv-SE" dirty="0"/>
          </a:p>
        </p:txBody>
      </p:sp>
      <p:sp>
        <p:nvSpPr>
          <p:cNvPr id="21" name="textruta 20">
            <a:extLst>
              <a:ext uri="{FF2B5EF4-FFF2-40B4-BE49-F238E27FC236}">
                <a16:creationId xmlns:a16="http://schemas.microsoft.com/office/drawing/2014/main" id="{CD894218-69A9-470B-A11F-040CFF71EE9C}"/>
              </a:ext>
            </a:extLst>
          </p:cNvPr>
          <p:cNvSpPr txBox="1"/>
          <p:nvPr/>
        </p:nvSpPr>
        <p:spPr>
          <a:xfrm>
            <a:off x="6882714" y="1690688"/>
            <a:ext cx="3793523" cy="1477328"/>
          </a:xfrm>
          <a:prstGeom prst="rect">
            <a:avLst/>
          </a:prstGeom>
          <a:noFill/>
        </p:spPr>
        <p:txBody>
          <a:bodyPr wrap="square" rtlCol="0">
            <a:spAutoFit/>
          </a:bodyPr>
          <a:lstStyle/>
          <a:p>
            <a:r>
              <a:rPr lang="sv-SE" sz="2400" b="1" dirty="0"/>
              <a:t>28 kap. MB Tillträde</a:t>
            </a:r>
          </a:p>
          <a:p>
            <a:r>
              <a:rPr lang="sv-SE" altLang="sv-SE" sz="2400" dirty="0"/>
              <a:t>Tillträde för att fullgöra en myndighets uppgifter (1 §)</a:t>
            </a:r>
            <a:endParaRPr lang="sv-SE" sz="2400" b="1" dirty="0"/>
          </a:p>
          <a:p>
            <a:endParaRPr lang="sv-SE" dirty="0"/>
          </a:p>
        </p:txBody>
      </p:sp>
      <p:sp>
        <p:nvSpPr>
          <p:cNvPr id="15" name="textruta 14">
            <a:extLst>
              <a:ext uri="{FF2B5EF4-FFF2-40B4-BE49-F238E27FC236}">
                <a16:creationId xmlns:a16="http://schemas.microsoft.com/office/drawing/2014/main" id="{72511F14-2999-4556-9A0B-9A6FA5F19159}"/>
              </a:ext>
            </a:extLst>
          </p:cNvPr>
          <p:cNvSpPr txBox="1"/>
          <p:nvPr/>
        </p:nvSpPr>
        <p:spPr>
          <a:xfrm>
            <a:off x="7234105" y="3168016"/>
            <a:ext cx="4560163" cy="830997"/>
          </a:xfrm>
          <a:prstGeom prst="rect">
            <a:avLst/>
          </a:prstGeom>
          <a:noFill/>
        </p:spPr>
        <p:txBody>
          <a:bodyPr wrap="square">
            <a:spAutoFit/>
          </a:bodyPr>
          <a:lstStyle/>
          <a:p>
            <a:pPr>
              <a:buFontTx/>
              <a:buNone/>
              <a:defRPr/>
            </a:pPr>
            <a:r>
              <a:rPr lang="sv-SE" altLang="sv-SE" sz="2400" b="1" dirty="0"/>
              <a:t>29 kap. MB Straffbestämmelser</a:t>
            </a:r>
            <a:endParaRPr lang="sv-SE" altLang="sv-SE" sz="2400" dirty="0"/>
          </a:p>
          <a:p>
            <a:pPr>
              <a:defRPr/>
            </a:pPr>
            <a:r>
              <a:rPr lang="sv-SE" altLang="sv-SE" sz="2400" dirty="0"/>
              <a:t>Brott mot områdesskydd (2 §) p. 2</a:t>
            </a:r>
          </a:p>
        </p:txBody>
      </p:sp>
      <p:sp>
        <p:nvSpPr>
          <p:cNvPr id="17" name="textruta 16">
            <a:extLst>
              <a:ext uri="{FF2B5EF4-FFF2-40B4-BE49-F238E27FC236}">
                <a16:creationId xmlns:a16="http://schemas.microsoft.com/office/drawing/2014/main" id="{B8CD1183-3B61-4250-9706-7E56E45D68F4}"/>
              </a:ext>
            </a:extLst>
          </p:cNvPr>
          <p:cNvSpPr txBox="1"/>
          <p:nvPr/>
        </p:nvSpPr>
        <p:spPr>
          <a:xfrm>
            <a:off x="6404459" y="4493579"/>
            <a:ext cx="4119694" cy="1938992"/>
          </a:xfrm>
          <a:prstGeom prst="rect">
            <a:avLst/>
          </a:prstGeom>
          <a:noFill/>
        </p:spPr>
        <p:txBody>
          <a:bodyPr wrap="square">
            <a:spAutoFit/>
          </a:bodyPr>
          <a:lstStyle/>
          <a:p>
            <a:pPr>
              <a:buFontTx/>
              <a:buNone/>
              <a:defRPr/>
            </a:pPr>
            <a:r>
              <a:rPr lang="sv-SE" altLang="sv-SE" sz="2400" b="1" dirty="0"/>
              <a:t>Förordningen om tillsyn (2011:13)</a:t>
            </a:r>
          </a:p>
          <a:p>
            <a:pPr>
              <a:buFontTx/>
              <a:buNone/>
              <a:defRPr/>
            </a:pPr>
            <a:r>
              <a:rPr lang="sv-SE" altLang="sv-SE" sz="2400" dirty="0"/>
              <a:t>Tillsynsplanering (kap. 1)</a:t>
            </a:r>
          </a:p>
          <a:p>
            <a:pPr>
              <a:defRPr/>
            </a:pPr>
            <a:r>
              <a:rPr lang="sv-SE" altLang="sv-SE" sz="2400" dirty="0"/>
              <a:t>Behörig myndighet (kap. 2)</a:t>
            </a:r>
          </a:p>
          <a:p>
            <a:pPr>
              <a:defRPr/>
            </a:pPr>
            <a:r>
              <a:rPr lang="sv-SE" altLang="sv-SE" sz="2400" dirty="0"/>
              <a:t>Tillsynsvägledning (kap. 3)</a:t>
            </a:r>
            <a:endParaRPr lang="sv-SE" sz="2400" dirty="0"/>
          </a:p>
        </p:txBody>
      </p:sp>
    </p:spTree>
    <p:extLst>
      <p:ext uri="{BB962C8B-B14F-4D97-AF65-F5344CB8AC3E}">
        <p14:creationId xmlns:p14="http://schemas.microsoft.com/office/powerpoint/2010/main" val="692148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CFD9D323-7084-42DB-90DC-CC31D4E80E45}"/>
              </a:ext>
            </a:extLst>
          </p:cNvPr>
          <p:cNvSpPr>
            <a:spLocks noGrp="1"/>
          </p:cNvSpPr>
          <p:nvPr>
            <p:ph type="title"/>
          </p:nvPr>
        </p:nvSpPr>
        <p:spPr>
          <a:xfrm>
            <a:off x="6881632" y="3287223"/>
            <a:ext cx="4818888" cy="1476801"/>
          </a:xfrm>
        </p:spPr>
        <p:txBody>
          <a:bodyPr vert="horz" lIns="91440" tIns="45720" rIns="91440" bIns="45720" rtlCol="0" anchor="b">
            <a:normAutofit fontScale="90000"/>
          </a:bodyPr>
          <a:lstStyle/>
          <a:p>
            <a:r>
              <a:rPr lang="en-US" sz="5400" dirty="0" err="1"/>
              <a:t>Tillsynens</a:t>
            </a:r>
            <a:r>
              <a:rPr lang="en-US" sz="5400" dirty="0"/>
              <a:t> </a:t>
            </a:r>
            <a:r>
              <a:rPr lang="en-US" sz="5400" dirty="0" err="1"/>
              <a:t>systematik</a:t>
            </a:r>
            <a:br>
              <a:rPr lang="en-US" sz="5400" dirty="0"/>
            </a:br>
            <a:endParaRPr lang="en-US" sz="5400" kern="1200" dirty="0">
              <a:solidFill>
                <a:schemeClr val="tx1"/>
              </a:solidFill>
              <a:latin typeface="+mj-lt"/>
              <a:ea typeface="+mj-ea"/>
              <a:cs typeface="+mj-cs"/>
            </a:endParaRPr>
          </a:p>
        </p:txBody>
      </p:sp>
      <p:pic>
        <p:nvPicPr>
          <p:cNvPr id="5" name="Platshållare för innehåll 4" descr="Bild som visar hur tillsyn enligt miljöbalken kan grupperas. &#10;Den kan vara planerad eller händelsestyrd.  Tillsynen kan också vara främjande (eller förebyggande) och kontrollerande. &#10;">
            <a:extLst>
              <a:ext uri="{FF2B5EF4-FFF2-40B4-BE49-F238E27FC236}">
                <a16:creationId xmlns:a16="http://schemas.microsoft.com/office/drawing/2014/main" id="{516B433E-2574-4DAC-ADFD-4669873F8983}"/>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10151"/>
          <a:stretch/>
        </p:blipFill>
        <p:spPr>
          <a:xfrm>
            <a:off x="630936" y="696505"/>
            <a:ext cx="5458968" cy="5464990"/>
          </a:xfrm>
          <a:prstGeom prst="rect">
            <a:avLst/>
          </a:prstGeom>
          <a:noFill/>
        </p:spPr>
      </p:pic>
      <p:sp>
        <p:nvSpPr>
          <p:cNvPr id="21"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latshållare för text 3">
            <a:extLst>
              <a:ext uri="{FF2B5EF4-FFF2-40B4-BE49-F238E27FC236}">
                <a16:creationId xmlns:a16="http://schemas.microsoft.com/office/drawing/2014/main" id="{9958DB60-DA27-4A5E-879D-8E59079606E3}"/>
              </a:ext>
              <a:ext uri="{C183D7F6-B498-43B3-948B-1728B52AA6E4}">
                <adec:decorative xmlns:adec="http://schemas.microsoft.com/office/drawing/2017/decorative" val="1"/>
              </a:ext>
            </a:extLst>
          </p:cNvPr>
          <p:cNvSpPr>
            <a:spLocks noGrp="1"/>
          </p:cNvSpPr>
          <p:nvPr>
            <p:ph type="body" sz="half" idx="2"/>
          </p:nvPr>
        </p:nvSpPr>
        <p:spPr>
          <a:xfrm>
            <a:off x="6739128" y="2664886"/>
            <a:ext cx="4818888" cy="3550789"/>
          </a:xfrm>
        </p:spPr>
        <p:txBody>
          <a:bodyPr vert="horz" lIns="91440" tIns="45720" rIns="91440" bIns="45720" rtlCol="0" anchor="t">
            <a:normAutofit/>
          </a:bodyPr>
          <a:lstStyle/>
          <a:p>
            <a:endParaRPr lang="en-US" sz="2400" dirty="0"/>
          </a:p>
          <a:p>
            <a:endParaRPr lang="en-US" sz="2400" dirty="0"/>
          </a:p>
        </p:txBody>
      </p:sp>
    </p:spTree>
    <p:extLst>
      <p:ext uri="{BB962C8B-B14F-4D97-AF65-F5344CB8AC3E}">
        <p14:creationId xmlns:p14="http://schemas.microsoft.com/office/powerpoint/2010/main" val="2480270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260B5E-3D59-43F5-AE7D-6811FB6BE301}"/>
              </a:ext>
            </a:extLst>
          </p:cNvPr>
          <p:cNvSpPr>
            <a:spLocks noGrp="1"/>
          </p:cNvSpPr>
          <p:nvPr>
            <p:ph type="title"/>
          </p:nvPr>
        </p:nvSpPr>
        <p:spPr/>
        <p:txBody>
          <a:bodyPr/>
          <a:lstStyle/>
          <a:p>
            <a:r>
              <a:rPr lang="sv-SE" altLang="sv-SE" dirty="0"/>
              <a:t>Vad består arbetet av?</a:t>
            </a:r>
            <a:endParaRPr lang="sv-SE" dirty="0"/>
          </a:p>
        </p:txBody>
      </p:sp>
      <p:sp>
        <p:nvSpPr>
          <p:cNvPr id="3" name="Platshållare för innehåll 2">
            <a:extLst>
              <a:ext uri="{FF2B5EF4-FFF2-40B4-BE49-F238E27FC236}">
                <a16:creationId xmlns:a16="http://schemas.microsoft.com/office/drawing/2014/main" id="{3D3B1F1A-91E3-4777-95DC-E8F912AA61AB}"/>
              </a:ext>
            </a:extLst>
          </p:cNvPr>
          <p:cNvSpPr>
            <a:spLocks noGrp="1"/>
          </p:cNvSpPr>
          <p:nvPr>
            <p:ph idx="1"/>
          </p:nvPr>
        </p:nvSpPr>
        <p:spPr/>
        <p:txBody>
          <a:bodyPr/>
          <a:lstStyle/>
          <a:p>
            <a:pPr>
              <a:spcBef>
                <a:spcPct val="40000"/>
              </a:spcBef>
              <a:buFont typeface="Wingdings" panose="05000000000000000000" pitchFamily="2" charset="2"/>
              <a:buChar char="ü"/>
            </a:pPr>
            <a:r>
              <a:rPr lang="sv-SE" altLang="sv-SE" b="1" dirty="0"/>
              <a:t>Förebyggande</a:t>
            </a:r>
          </a:p>
          <a:p>
            <a:pPr lvl="1"/>
            <a:r>
              <a:rPr lang="sv-SE" altLang="sv-SE" dirty="0"/>
              <a:t>Bred information, t ex webb</a:t>
            </a:r>
          </a:p>
          <a:p>
            <a:pPr lvl="1"/>
            <a:r>
              <a:rPr lang="sv-SE" altLang="sv-SE" dirty="0"/>
              <a:t>Enskilda samtal, t ex telefon</a:t>
            </a:r>
          </a:p>
          <a:p>
            <a:pPr lvl="1"/>
            <a:r>
              <a:rPr lang="sv-SE" altLang="sv-SE" dirty="0"/>
              <a:t>Intern information på kommunen</a:t>
            </a:r>
          </a:p>
          <a:p>
            <a:pPr lvl="1"/>
            <a:r>
              <a:rPr lang="sv-SE" altLang="sv-SE" dirty="0"/>
              <a:t>Media</a:t>
            </a:r>
          </a:p>
          <a:p>
            <a:pPr>
              <a:buFont typeface="Wingdings" panose="05000000000000000000" pitchFamily="2" charset="2"/>
              <a:buChar char="ü"/>
            </a:pPr>
            <a:r>
              <a:rPr lang="sv-SE" altLang="sv-SE" b="1" dirty="0"/>
              <a:t>Kontrollerande</a:t>
            </a:r>
          </a:p>
          <a:p>
            <a:pPr lvl="1"/>
            <a:r>
              <a:rPr lang="sv-SE" altLang="sv-SE" dirty="0"/>
              <a:t>Tips</a:t>
            </a:r>
          </a:p>
          <a:p>
            <a:pPr lvl="1"/>
            <a:r>
              <a:rPr lang="sv-SE" altLang="sv-SE" dirty="0"/>
              <a:t>Initiativärenden</a:t>
            </a:r>
          </a:p>
          <a:p>
            <a:pPr>
              <a:buFont typeface="Wingdings" panose="05000000000000000000" pitchFamily="2" charset="2"/>
              <a:buChar char="ü"/>
            </a:pPr>
            <a:r>
              <a:rPr lang="sv-SE" altLang="sv-SE" b="1" dirty="0"/>
              <a:t>Anmäla misstänkta brott</a:t>
            </a:r>
          </a:p>
          <a:p>
            <a:pPr marL="0" indent="0">
              <a:buNone/>
            </a:pPr>
            <a:endParaRPr lang="sv-SE" dirty="0"/>
          </a:p>
        </p:txBody>
      </p:sp>
      <p:pic>
        <p:nvPicPr>
          <p:cNvPr id="5" name="Picture 8" descr="ersättningsbyggnad ej ok efter">
            <a:extLst>
              <a:ext uri="{FF2B5EF4-FFF2-40B4-BE49-F238E27FC236}">
                <a16:creationId xmlns:a16="http://schemas.microsoft.com/office/drawing/2014/main" id="{F4A2FD91-7703-4FBF-A0DF-D7B65650D6E0}"/>
              </a:ext>
            </a:extLst>
          </p:cNvPr>
          <p:cNvPicPr>
            <a:picLocks noChangeAspect="1" noChangeArrowheads="1"/>
          </p:cNvPicPr>
          <p:nvPr/>
        </p:nvPicPr>
        <p:blipFill>
          <a:blip r:embed="rId3">
            <a:lum bright="4000"/>
            <a:extLst>
              <a:ext uri="{28A0092B-C50C-407E-A947-70E740481C1C}">
                <a14:useLocalDpi xmlns:a14="http://schemas.microsoft.com/office/drawing/2010/main" val="0"/>
              </a:ext>
            </a:extLst>
          </a:blip>
          <a:srcRect/>
          <a:stretch>
            <a:fillRect/>
          </a:stretch>
        </p:blipFill>
        <p:spPr bwMode="auto">
          <a:xfrm>
            <a:off x="6435148" y="3513931"/>
            <a:ext cx="4492981" cy="266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Bild på tidningsartikel med rubriken Strandskyddskontrollen har börjat">
            <a:extLst>
              <a:ext uri="{FF2B5EF4-FFF2-40B4-BE49-F238E27FC236}">
                <a16:creationId xmlns:a16="http://schemas.microsoft.com/office/drawing/2014/main" id="{3636BFC8-3CD2-4466-B110-F3DABF901C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50360">
            <a:off x="7419486" y="1114310"/>
            <a:ext cx="3492242" cy="2509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598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AD6FB0-8501-4B88-A3D7-1BAC45E11B9C}"/>
              </a:ext>
            </a:extLst>
          </p:cNvPr>
          <p:cNvSpPr>
            <a:spLocks noGrp="1"/>
          </p:cNvSpPr>
          <p:nvPr>
            <p:ph type="title"/>
          </p:nvPr>
        </p:nvSpPr>
        <p:spPr/>
        <p:txBody>
          <a:bodyPr/>
          <a:lstStyle/>
          <a:p>
            <a:r>
              <a:rPr lang="sv-SE" altLang="sv-SE"/>
              <a:t>Vad kan man hitta? Finn felen!</a:t>
            </a:r>
            <a:endParaRPr lang="sv-SE" dirty="0"/>
          </a:p>
        </p:txBody>
      </p:sp>
      <p:sp>
        <p:nvSpPr>
          <p:cNvPr id="3" name="Platshållare för innehåll 2">
            <a:extLst>
              <a:ext uri="{FF2B5EF4-FFF2-40B4-BE49-F238E27FC236}">
                <a16:creationId xmlns:a16="http://schemas.microsoft.com/office/drawing/2014/main" id="{83D196C3-A719-4CF8-BB0D-CE080E241770}"/>
              </a:ext>
            </a:extLst>
          </p:cNvPr>
          <p:cNvSpPr>
            <a:spLocks noGrp="1"/>
          </p:cNvSpPr>
          <p:nvPr>
            <p:ph idx="1"/>
          </p:nvPr>
        </p:nvSpPr>
        <p:spPr>
          <a:xfrm>
            <a:off x="939114" y="1544595"/>
            <a:ext cx="10414686" cy="4632368"/>
          </a:xfrm>
        </p:spPr>
        <p:txBody>
          <a:bodyPr>
            <a:normAutofit fontScale="92500" lnSpcReduction="10000"/>
          </a:bodyPr>
          <a:lstStyle/>
          <a:p>
            <a:pPr>
              <a:lnSpc>
                <a:spcPct val="90000"/>
              </a:lnSpc>
              <a:defRPr/>
            </a:pPr>
            <a:r>
              <a:rPr lang="sv-SE" altLang="sv-SE" dirty="0"/>
              <a:t>Husvagnar/villavagnar permanent uppställda</a:t>
            </a:r>
          </a:p>
          <a:p>
            <a:pPr>
              <a:lnSpc>
                <a:spcPct val="90000"/>
              </a:lnSpc>
              <a:defRPr/>
            </a:pPr>
            <a:r>
              <a:rPr lang="sv-SE" altLang="sv-SE" dirty="0"/>
              <a:t>Komplementbyggnader utanför tomtplats</a:t>
            </a:r>
          </a:p>
          <a:p>
            <a:pPr>
              <a:lnSpc>
                <a:spcPct val="90000"/>
              </a:lnSpc>
              <a:defRPr/>
            </a:pPr>
            <a:r>
              <a:rPr lang="sv-SE" altLang="sv-SE" dirty="0"/>
              <a:t>Förråd som inretts för bostadsändamål</a:t>
            </a:r>
          </a:p>
          <a:p>
            <a:pPr>
              <a:lnSpc>
                <a:spcPct val="90000"/>
              </a:lnSpc>
              <a:defRPr/>
            </a:pPr>
            <a:r>
              <a:rPr lang="sv-SE" altLang="sv-SE" dirty="0"/>
              <a:t>Bryggdäck</a:t>
            </a:r>
          </a:p>
          <a:p>
            <a:pPr>
              <a:lnSpc>
                <a:spcPct val="90000"/>
              </a:lnSpc>
              <a:defRPr/>
            </a:pPr>
            <a:r>
              <a:rPr lang="sv-SE" altLang="sv-SE" dirty="0"/>
              <a:t>Tomtutökningar med flera ”småsaker”</a:t>
            </a:r>
          </a:p>
          <a:p>
            <a:pPr>
              <a:lnSpc>
                <a:spcPct val="90000"/>
              </a:lnSpc>
              <a:defRPr/>
            </a:pPr>
            <a:r>
              <a:rPr lang="sv-SE" altLang="sv-SE" dirty="0"/>
              <a:t>”Privat”-skyltar</a:t>
            </a:r>
          </a:p>
          <a:p>
            <a:pPr>
              <a:lnSpc>
                <a:spcPct val="90000"/>
              </a:lnSpc>
              <a:defRPr/>
            </a:pPr>
            <a:r>
              <a:rPr lang="sv-SE" altLang="sv-SE" dirty="0"/>
              <a:t>Staket</a:t>
            </a:r>
          </a:p>
          <a:p>
            <a:pPr>
              <a:lnSpc>
                <a:spcPct val="90000"/>
              </a:lnSpc>
              <a:defRPr/>
            </a:pPr>
            <a:r>
              <a:rPr lang="sv-SE" altLang="sv-SE" dirty="0"/>
              <a:t>Broar</a:t>
            </a:r>
          </a:p>
          <a:p>
            <a:pPr>
              <a:lnSpc>
                <a:spcPct val="90000"/>
              </a:lnSpc>
              <a:defRPr/>
            </a:pPr>
            <a:r>
              <a:rPr lang="sv-SE" altLang="sv-SE" dirty="0"/>
              <a:t>Vägdragningar</a:t>
            </a:r>
          </a:p>
          <a:p>
            <a:pPr>
              <a:lnSpc>
                <a:spcPct val="90000"/>
              </a:lnSpc>
              <a:defRPr/>
            </a:pPr>
            <a:r>
              <a:rPr lang="sv-SE" altLang="sv-SE" dirty="0"/>
              <a:t>Utfyllnader</a:t>
            </a:r>
          </a:p>
          <a:p>
            <a:pPr marL="0" indent="0">
              <a:buNone/>
            </a:pPr>
            <a:endParaRPr lang="sv-SE" dirty="0"/>
          </a:p>
        </p:txBody>
      </p:sp>
      <p:pic>
        <p:nvPicPr>
          <p:cNvPr id="18" name="Picture 16" descr="2007-11-08 029">
            <a:extLst>
              <a:ext uri="{FF2B5EF4-FFF2-40B4-BE49-F238E27FC236}">
                <a16:creationId xmlns:a16="http://schemas.microsoft.com/office/drawing/2014/main" id="{6B092B72-0918-4A5D-88CF-2F4FDBA81E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8919" y="506127"/>
            <a:ext cx="2724882" cy="204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descr="Tranvassen N 060919">
            <a:extLst>
              <a:ext uri="{FF2B5EF4-FFF2-40B4-BE49-F238E27FC236}">
                <a16:creationId xmlns:a16="http://schemas.microsoft.com/office/drawing/2014/main" id="{7220B9DA-37D7-4454-A5C9-C9EFBC2682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8855" y="2198558"/>
            <a:ext cx="2724882" cy="204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 descr="nr 6 IV">
            <a:extLst>
              <a:ext uri="{FF2B5EF4-FFF2-40B4-BE49-F238E27FC236}">
                <a16:creationId xmlns:a16="http://schemas.microsoft.com/office/drawing/2014/main" id="{D7CAC6CC-20B5-433F-8C5A-8C35004B01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5333" y="4114934"/>
            <a:ext cx="2918295" cy="218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5" descr="2009-06-01 Staket Snapen 004">
            <a:extLst>
              <a:ext uri="{FF2B5EF4-FFF2-40B4-BE49-F238E27FC236}">
                <a16:creationId xmlns:a16="http://schemas.microsoft.com/office/drawing/2014/main" id="{87F71594-EE04-4E11-B13E-0090AA123B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3422"/>
          <a:stretch>
            <a:fillRect/>
          </a:stretch>
        </p:blipFill>
        <p:spPr bwMode="auto">
          <a:xfrm>
            <a:off x="6096000" y="4281939"/>
            <a:ext cx="1339548" cy="2062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901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xit" presetSubtype="4" fill="hold" nodeType="withEffect">
                                  <p:stCondLst>
                                    <p:cond delay="0"/>
                                  </p:stCondLst>
                                  <p:childTnLst>
                                    <p:anim calcmode="lin" valueType="num">
                                      <p:cBhvr additive="base">
                                        <p:cTn id="10" dur="500"/>
                                        <p:tgtEl>
                                          <p:spTgt spid="18"/>
                                        </p:tgtEl>
                                        <p:attrNameLst>
                                          <p:attrName>ppt_x</p:attrName>
                                        </p:attrNameLst>
                                      </p:cBhvr>
                                      <p:tavLst>
                                        <p:tav tm="0">
                                          <p:val>
                                            <p:strVal val="ppt_x"/>
                                          </p:val>
                                        </p:tav>
                                        <p:tav tm="100000">
                                          <p:val>
                                            <p:strVal val="ppt_x"/>
                                          </p:val>
                                        </p:tav>
                                      </p:tavLst>
                                    </p:anim>
                                    <p:anim calcmode="lin" valueType="num">
                                      <p:cBhvr additive="base">
                                        <p:cTn id="11" dur="500"/>
                                        <p:tgtEl>
                                          <p:spTgt spid="18"/>
                                        </p:tgtEl>
                                        <p:attrNameLst>
                                          <p:attrName>ppt_y</p:attrName>
                                        </p:attrNameLst>
                                      </p:cBhvr>
                                      <p:tavLst>
                                        <p:tav tm="0">
                                          <p:val>
                                            <p:strVal val="ppt_y"/>
                                          </p:val>
                                        </p:tav>
                                        <p:tav tm="100000">
                                          <p:val>
                                            <p:strVal val="1+ppt_h/2"/>
                                          </p:val>
                                        </p:tav>
                                      </p:tavLst>
                                    </p:anim>
                                    <p:set>
                                      <p:cBhvr>
                                        <p:cTn id="12" dur="1" fill="hold">
                                          <p:stCondLst>
                                            <p:cond delay="499"/>
                                          </p:stCondLst>
                                        </p:cTn>
                                        <p:tgtEl>
                                          <p:spTgt spid="18"/>
                                        </p:tgtEl>
                                        <p:attrNameLst>
                                          <p:attrName>style.visibility</p:attrName>
                                        </p:attrNameLst>
                                      </p:cBhvr>
                                      <p:to>
                                        <p:strVal val="hidden"/>
                                      </p:to>
                                    </p:set>
                                  </p:childTnLst>
                                </p:cTn>
                              </p:par>
                              <p:par>
                                <p:cTn id="13" presetID="2" presetClass="entr" presetSubtype="4"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xit" presetSubtype="4" fill="hold" nodeType="withEffect">
                                  <p:stCondLst>
                                    <p:cond delay="0"/>
                                  </p:stCondLst>
                                  <p:childTnLst>
                                    <p:anim calcmode="lin" valueType="num">
                                      <p:cBhvr additive="base">
                                        <p:cTn id="18" dur="500"/>
                                        <p:tgtEl>
                                          <p:spTgt spid="19"/>
                                        </p:tgtEl>
                                        <p:attrNameLst>
                                          <p:attrName>ppt_x</p:attrName>
                                        </p:attrNameLst>
                                      </p:cBhvr>
                                      <p:tavLst>
                                        <p:tav tm="0">
                                          <p:val>
                                            <p:strVal val="ppt_x"/>
                                          </p:val>
                                        </p:tav>
                                        <p:tav tm="100000">
                                          <p:val>
                                            <p:strVal val="ppt_x"/>
                                          </p:val>
                                        </p:tav>
                                      </p:tavLst>
                                    </p:anim>
                                    <p:anim calcmode="lin" valueType="num">
                                      <p:cBhvr additive="base">
                                        <p:cTn id="19" dur="500"/>
                                        <p:tgtEl>
                                          <p:spTgt spid="19"/>
                                        </p:tgtEl>
                                        <p:attrNameLst>
                                          <p:attrName>ppt_y</p:attrName>
                                        </p:attrNameLst>
                                      </p:cBhvr>
                                      <p:tavLst>
                                        <p:tav tm="0">
                                          <p:val>
                                            <p:strVal val="ppt_y"/>
                                          </p:val>
                                        </p:tav>
                                        <p:tav tm="100000">
                                          <p:val>
                                            <p:strVal val="1+ppt_h/2"/>
                                          </p:val>
                                        </p:tav>
                                      </p:tavLst>
                                    </p:anim>
                                    <p:set>
                                      <p:cBhvr>
                                        <p:cTn id="20" dur="1" fill="hold">
                                          <p:stCondLst>
                                            <p:cond delay="499"/>
                                          </p:stCondLst>
                                        </p:cTn>
                                        <p:tgtEl>
                                          <p:spTgt spid="19"/>
                                        </p:tgtEl>
                                        <p:attrNameLst>
                                          <p:attrName>style.visibility</p:attrName>
                                        </p:attrNameLst>
                                      </p:cBhvr>
                                      <p:to>
                                        <p:strVal val="hidden"/>
                                      </p:to>
                                    </p:set>
                                  </p:childTnLst>
                                </p:cTn>
                              </p:par>
                              <p:par>
                                <p:cTn id="21" presetID="2" presetClass="entr" presetSubtype="4"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xit" presetSubtype="4" fill="hold" nodeType="withEffect">
                                  <p:stCondLst>
                                    <p:cond delay="0"/>
                                  </p:stCondLst>
                                  <p:childTnLst>
                                    <p:anim calcmode="lin" valueType="num">
                                      <p:cBhvr additive="base">
                                        <p:cTn id="26" dur="500"/>
                                        <p:tgtEl>
                                          <p:spTgt spid="20"/>
                                        </p:tgtEl>
                                        <p:attrNameLst>
                                          <p:attrName>ppt_x</p:attrName>
                                        </p:attrNameLst>
                                      </p:cBhvr>
                                      <p:tavLst>
                                        <p:tav tm="0">
                                          <p:val>
                                            <p:strVal val="ppt_x"/>
                                          </p:val>
                                        </p:tav>
                                        <p:tav tm="100000">
                                          <p:val>
                                            <p:strVal val="ppt_x"/>
                                          </p:val>
                                        </p:tav>
                                      </p:tavLst>
                                    </p:anim>
                                    <p:anim calcmode="lin" valueType="num">
                                      <p:cBhvr additive="base">
                                        <p:cTn id="27" dur="500"/>
                                        <p:tgtEl>
                                          <p:spTgt spid="20"/>
                                        </p:tgtEl>
                                        <p:attrNameLst>
                                          <p:attrName>ppt_y</p:attrName>
                                        </p:attrNameLst>
                                      </p:cBhvr>
                                      <p:tavLst>
                                        <p:tav tm="0">
                                          <p:val>
                                            <p:strVal val="ppt_y"/>
                                          </p:val>
                                        </p:tav>
                                        <p:tav tm="100000">
                                          <p:val>
                                            <p:strVal val="1+ppt_h/2"/>
                                          </p:val>
                                        </p:tav>
                                      </p:tavLst>
                                    </p:anim>
                                    <p:set>
                                      <p:cBhvr>
                                        <p:cTn id="28" dur="1" fill="hold">
                                          <p:stCondLst>
                                            <p:cond delay="499"/>
                                          </p:stCondLst>
                                        </p:cTn>
                                        <p:tgtEl>
                                          <p:spTgt spid="20"/>
                                        </p:tgtEl>
                                        <p:attrNameLst>
                                          <p:attrName>style.visibility</p:attrName>
                                        </p:attrNameLst>
                                      </p:cBhvr>
                                      <p:to>
                                        <p:strVal val="hidden"/>
                                      </p:to>
                                    </p:set>
                                  </p:childTnLst>
                                </p:cTn>
                              </p:par>
                              <p:par>
                                <p:cTn id="29" presetID="2" presetClass="entr" presetSubtype="4"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par>
                                <p:cTn id="33" presetID="2" presetClass="exit" presetSubtype="4" fill="hold" nodeType="withEffect">
                                  <p:stCondLst>
                                    <p:cond delay="0"/>
                                  </p:stCondLst>
                                  <p:childTnLst>
                                    <p:anim calcmode="lin" valueType="num">
                                      <p:cBhvr additive="base">
                                        <p:cTn id="34" dur="500"/>
                                        <p:tgtEl>
                                          <p:spTgt spid="22"/>
                                        </p:tgtEl>
                                        <p:attrNameLst>
                                          <p:attrName>ppt_x</p:attrName>
                                        </p:attrNameLst>
                                      </p:cBhvr>
                                      <p:tavLst>
                                        <p:tav tm="0">
                                          <p:val>
                                            <p:strVal val="ppt_x"/>
                                          </p:val>
                                        </p:tav>
                                        <p:tav tm="100000">
                                          <p:val>
                                            <p:strVal val="ppt_x"/>
                                          </p:val>
                                        </p:tav>
                                      </p:tavLst>
                                    </p:anim>
                                    <p:anim calcmode="lin" valueType="num">
                                      <p:cBhvr additive="base">
                                        <p:cTn id="35" dur="500"/>
                                        <p:tgtEl>
                                          <p:spTgt spid="22"/>
                                        </p:tgtEl>
                                        <p:attrNameLst>
                                          <p:attrName>ppt_y</p:attrName>
                                        </p:attrNameLst>
                                      </p:cBhvr>
                                      <p:tavLst>
                                        <p:tav tm="0">
                                          <p:val>
                                            <p:strVal val="ppt_y"/>
                                          </p:val>
                                        </p:tav>
                                        <p:tav tm="100000">
                                          <p:val>
                                            <p:strVal val="1+ppt_h/2"/>
                                          </p:val>
                                        </p:tav>
                                      </p:tavLst>
                                    </p:anim>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829C90A4-03D5-46F8-97A6-10368297AD5B}"/>
              </a:ext>
            </a:extLst>
          </p:cNvPr>
          <p:cNvSpPr>
            <a:spLocks noGrp="1"/>
          </p:cNvSpPr>
          <p:nvPr>
            <p:ph type="title"/>
          </p:nvPr>
        </p:nvSpPr>
        <p:spPr>
          <a:xfrm>
            <a:off x="838199" y="365125"/>
            <a:ext cx="11135497" cy="1325563"/>
          </a:xfrm>
        </p:spPr>
        <p:txBody>
          <a:bodyPr>
            <a:normAutofit/>
          </a:bodyPr>
          <a:lstStyle/>
          <a:p>
            <a:r>
              <a:rPr lang="sv-SE" dirty="0"/>
              <a:t>					   Rutin för ett tillsynsärende</a:t>
            </a:r>
            <a:br>
              <a:rPr lang="sv-SE" dirty="0"/>
            </a:br>
            <a:endParaRPr lang="sv-SE" dirty="0"/>
          </a:p>
        </p:txBody>
      </p:sp>
      <p:sp>
        <p:nvSpPr>
          <p:cNvPr id="7" name="Platshållare för innehåll 6">
            <a:extLst>
              <a:ext uri="{FF2B5EF4-FFF2-40B4-BE49-F238E27FC236}">
                <a16:creationId xmlns:a16="http://schemas.microsoft.com/office/drawing/2014/main" id="{5DF42EC8-7A0E-48A9-A83E-142F4506C6DE}"/>
              </a:ext>
            </a:extLst>
          </p:cNvPr>
          <p:cNvSpPr>
            <a:spLocks noGrp="1"/>
          </p:cNvSpPr>
          <p:nvPr>
            <p:ph sz="half" idx="2"/>
          </p:nvPr>
        </p:nvSpPr>
        <p:spPr>
          <a:xfrm>
            <a:off x="6172200" y="1690688"/>
            <a:ext cx="5181600" cy="4486275"/>
          </a:xfrm>
        </p:spPr>
        <p:txBody>
          <a:bodyPr>
            <a:normAutofit/>
          </a:bodyPr>
          <a:lstStyle/>
          <a:p>
            <a:endParaRPr lang="sv-SE" dirty="0"/>
          </a:p>
          <a:p>
            <a:pPr marL="0" indent="0">
              <a:buNone/>
              <a:defRPr/>
            </a:pPr>
            <a:r>
              <a:rPr lang="sv-SE" dirty="0"/>
              <a:t>10 steg för effektivitet, </a:t>
            </a:r>
          </a:p>
          <a:p>
            <a:pPr marL="0" indent="0">
              <a:buNone/>
              <a:defRPr/>
            </a:pPr>
            <a:r>
              <a:rPr lang="sv-SE" dirty="0"/>
              <a:t>Rättssäkerhet och tydlighet</a:t>
            </a:r>
          </a:p>
          <a:p>
            <a:endParaRPr lang="sv-SE" dirty="0"/>
          </a:p>
          <a:p>
            <a:pPr marL="0" indent="0">
              <a:buNone/>
            </a:pPr>
            <a:r>
              <a:rPr lang="sv-SE" dirty="0">
                <a:hlinkClick r:id="rId3"/>
              </a:rPr>
              <a:t>Naturtillsyn - handläggarstöd - Miljösamverkan Sverige (miljosamverkansverige.se)</a:t>
            </a:r>
            <a:endParaRPr lang="sv-SE" dirty="0"/>
          </a:p>
          <a:p>
            <a:endParaRPr lang="sv-SE" dirty="0"/>
          </a:p>
          <a:p>
            <a:endParaRPr lang="sv-SE" dirty="0"/>
          </a:p>
        </p:txBody>
      </p:sp>
      <p:pic>
        <p:nvPicPr>
          <p:cNvPr id="8" name="Bildobjekt 7" descr="Bilden visar Miljösamverkan Sveriges handläggarstöd för naturtillsyn">
            <a:extLst>
              <a:ext uri="{FF2B5EF4-FFF2-40B4-BE49-F238E27FC236}">
                <a16:creationId xmlns:a16="http://schemas.microsoft.com/office/drawing/2014/main" id="{78366461-56B6-4D85-915F-F84C84B982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00" y="148281"/>
            <a:ext cx="5613045" cy="5634036"/>
          </a:xfrm>
          <a:prstGeom prst="rect">
            <a:avLst/>
          </a:prstGeom>
        </p:spPr>
      </p:pic>
    </p:spTree>
    <p:extLst>
      <p:ext uri="{BB962C8B-B14F-4D97-AF65-F5344CB8AC3E}">
        <p14:creationId xmlns:p14="http://schemas.microsoft.com/office/powerpoint/2010/main" val="120957332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A3299970AB2969498316BC74C195A31F" ma:contentTypeVersion="0" ma:contentTypeDescription="Skapa ett nytt dokument." ma:contentTypeScope="" ma:versionID="a9c64e6d8f864c3d01a0e4a55d623545">
  <xsd:schema xmlns:xsd="http://www.w3.org/2001/XMLSchema" xmlns:xs="http://www.w3.org/2001/XMLSchema" xmlns:p="http://schemas.microsoft.com/office/2006/metadata/properties" targetNamespace="http://schemas.microsoft.com/office/2006/metadata/properties" ma:root="true" ma:fieldsID="01e9e1ecdd3e1d6d94bcbbb35bc0804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C58205-3DDE-4593-99B1-EC769FC47B76}">
  <ds:schemaRefs>
    <ds:schemaRef ds:uri="http://schemas.microsoft.com/sharepoint/v3/contenttype/forms"/>
  </ds:schemaRefs>
</ds:datastoreItem>
</file>

<file path=customXml/itemProps2.xml><?xml version="1.0" encoding="utf-8"?>
<ds:datastoreItem xmlns:ds="http://schemas.openxmlformats.org/officeDocument/2006/customXml" ds:itemID="{71A443A9-1E3B-4E19-B2F1-16DF77FE19BF}">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B2D86598-6F26-4720-BFF0-D1A8A50A09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209</TotalTime>
  <Words>3671</Words>
  <Application>Microsoft Office PowerPoint</Application>
  <PresentationFormat>Bredbild</PresentationFormat>
  <Paragraphs>347</Paragraphs>
  <Slides>27</Slides>
  <Notes>25</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27</vt:i4>
      </vt:variant>
    </vt:vector>
  </HeadingPairs>
  <TitlesOfParts>
    <vt:vector size="33" baseType="lpstr">
      <vt:lpstr>Arial</vt:lpstr>
      <vt:lpstr>Calibri</vt:lpstr>
      <vt:lpstr>Calibri Light</vt:lpstr>
      <vt:lpstr>Times New Roman</vt:lpstr>
      <vt:lpstr>Wingdings</vt:lpstr>
      <vt:lpstr>Office-tema</vt:lpstr>
      <vt:lpstr>Strandskyddstillsyn </vt:lpstr>
      <vt:lpstr>Innehåll </vt:lpstr>
      <vt:lpstr>Strandskyddstillsyn</vt:lpstr>
      <vt:lpstr>Tillsyn enligt miljöbalken</vt:lpstr>
      <vt:lpstr>Några viktiga paragrafer i miljöbalken </vt:lpstr>
      <vt:lpstr>Tillsynens systematik </vt:lpstr>
      <vt:lpstr>Vad består arbetet av?</vt:lpstr>
      <vt:lpstr>Vad kan man hitta? Finn felen!</vt:lpstr>
      <vt:lpstr>        Rutin för ett tillsynsärende </vt:lpstr>
      <vt:lpstr>Tips – eget initiativ</vt:lpstr>
      <vt:lpstr>Fältbesök</vt:lpstr>
      <vt:lpstr>Underrättelse</vt:lpstr>
      <vt:lpstr>Utredning</vt:lpstr>
      <vt:lpstr>Kommunicering</vt:lpstr>
      <vt:lpstr>Brottsanmälan</vt:lpstr>
      <vt:lpstr>Beslut - föreläggande</vt:lpstr>
      <vt:lpstr>Avskriv ärendet</vt:lpstr>
      <vt:lpstr>Avvakta dispensprövning</vt:lpstr>
      <vt:lpstr>Uppföljning</vt:lpstr>
      <vt:lpstr>                                           Proportionalitet</vt:lpstr>
      <vt:lpstr>                 Skälighet</vt:lpstr>
      <vt:lpstr>Prioritering av tillsynsobjekt</vt:lpstr>
      <vt:lpstr>        Tillsynsplanering</vt:lpstr>
      <vt:lpstr>Behovsutredning och tillsynsplan</vt:lpstr>
      <vt:lpstr>Tillräcklig tillsyn</vt:lpstr>
      <vt:lpstr>Tillsynsplaneringen - exempel</vt:lpstr>
      <vt:lpstr>     Framgångsfaktorer för en       god strandskyddstillsyn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Strandskyddstillsyn</dc:title>
  <dc:creator>Möller Mari-Janne</dc:creator>
  <cp:lastModifiedBy>Höök-Patriksson Kristina</cp:lastModifiedBy>
  <cp:revision>40</cp:revision>
  <dcterms:created xsi:type="dcterms:W3CDTF">2022-09-23T09:29:06Z</dcterms:created>
  <dcterms:modified xsi:type="dcterms:W3CDTF">2025-09-23T09:25:01Z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0x010100A3299970AB2969498316BC74C195A31F</vt:lpwstr>
  </property>
</Properties>
</file>