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57" r:id="rId5"/>
    <p:sldId id="258" r:id="rId6"/>
    <p:sldId id="264" r:id="rId7"/>
    <p:sldId id="260" r:id="rId8"/>
    <p:sldId id="265" r:id="rId9"/>
    <p:sldId id="266" r:id="rId10"/>
    <p:sldId id="262" r:id="rId11"/>
    <p:sldId id="268" r:id="rId1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90" autoAdjust="0"/>
    <p:restoredTop sz="86396" autoAdjust="0"/>
  </p:normalViewPr>
  <p:slideViewPr>
    <p:cSldViewPr snapToGrid="0">
      <p:cViewPr varScale="1">
        <p:scale>
          <a:sx n="60" d="100"/>
          <a:sy n="60" d="100"/>
        </p:scale>
        <p:origin x="102" y="894"/>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18DEA5-A078-48B2-90B0-B066D76D2564}" type="datetimeFigureOut">
              <a:rPr lang="sv-SE" smtClean="0"/>
              <a:t>2022-10-03</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2F9B09-C4DE-4A6D-AF9B-48C22E8E72FB}" type="slidenum">
              <a:rPr lang="sv-SE" smtClean="0"/>
              <a:t>‹#›</a:t>
            </a:fld>
            <a:endParaRPr lang="sv-SE"/>
          </a:p>
        </p:txBody>
      </p:sp>
    </p:spTree>
    <p:extLst>
      <p:ext uri="{BB962C8B-B14F-4D97-AF65-F5344CB8AC3E}">
        <p14:creationId xmlns:p14="http://schemas.microsoft.com/office/powerpoint/2010/main" val="26746057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t>Strandskyddet är ett generellt områdesskydd vid hav, sjöar, vattendrag och öar i hela landet. I allmänhet gäller det 100 meter inåt land och lika långt ut i vattnet från strandlinjen, men skyddet kan vara utökat genom särskilt beslut upp till 300 meter både inåt land och ut i vattnet.</a:t>
            </a:r>
          </a:p>
          <a:p>
            <a:endParaRPr lang="sv-SE" dirty="0"/>
          </a:p>
        </p:txBody>
      </p:sp>
      <p:sp>
        <p:nvSpPr>
          <p:cNvPr id="4" name="Platshållare för bildnummer 3"/>
          <p:cNvSpPr>
            <a:spLocks noGrp="1"/>
          </p:cNvSpPr>
          <p:nvPr>
            <p:ph type="sldNum" sz="quarter" idx="5"/>
          </p:nvPr>
        </p:nvSpPr>
        <p:spPr/>
        <p:txBody>
          <a:bodyPr/>
          <a:lstStyle/>
          <a:p>
            <a:fld id="{CCB16448-4033-459E-8245-6AA24BBF6ECD}" type="slidenum">
              <a:rPr lang="sv-SE" smtClean="0"/>
              <a:t>2</a:t>
            </a:fld>
            <a:endParaRPr lang="sv-SE"/>
          </a:p>
        </p:txBody>
      </p:sp>
    </p:spTree>
    <p:extLst>
      <p:ext uri="{BB962C8B-B14F-4D97-AF65-F5344CB8AC3E}">
        <p14:creationId xmlns:p14="http://schemas.microsoft.com/office/powerpoint/2010/main" val="4165148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7B2F9B09-C4DE-4A6D-AF9B-48C22E8E72FB}" type="slidenum">
              <a:rPr lang="sv-SE" smtClean="0"/>
              <a:t>4</a:t>
            </a:fld>
            <a:endParaRPr lang="sv-SE"/>
          </a:p>
        </p:txBody>
      </p:sp>
    </p:spTree>
    <p:extLst>
      <p:ext uri="{BB962C8B-B14F-4D97-AF65-F5344CB8AC3E}">
        <p14:creationId xmlns:p14="http://schemas.microsoft.com/office/powerpoint/2010/main" val="16307739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dt" sz="quarter" idx="1"/>
          </p:nvPr>
        </p:nvSpPr>
        <p:spPr>
          <a:noFill/>
        </p:spPr>
        <p:txBody>
          <a:bodyPr/>
          <a:lstStyle>
            <a:lvl1pPr defTabSz="762000">
              <a:defRPr sz="2400">
                <a:solidFill>
                  <a:schemeClr val="tx1"/>
                </a:solidFill>
                <a:latin typeface="Times New Roman" panose="02020603050405020304" pitchFamily="18" charset="0"/>
              </a:defRPr>
            </a:lvl1pPr>
            <a:lvl2pPr marL="742950" indent="-285750" defTabSz="762000">
              <a:defRPr sz="2400">
                <a:solidFill>
                  <a:schemeClr val="tx1"/>
                </a:solidFill>
                <a:latin typeface="Times New Roman" panose="02020603050405020304" pitchFamily="18" charset="0"/>
              </a:defRPr>
            </a:lvl2pPr>
            <a:lvl3pPr marL="1143000" indent="-228600" defTabSz="762000">
              <a:defRPr sz="2400">
                <a:solidFill>
                  <a:schemeClr val="tx1"/>
                </a:solidFill>
                <a:latin typeface="Times New Roman" panose="02020603050405020304" pitchFamily="18" charset="0"/>
              </a:defRPr>
            </a:lvl3pPr>
            <a:lvl4pPr marL="1600200" indent="-228600" defTabSz="762000">
              <a:defRPr sz="2400">
                <a:solidFill>
                  <a:schemeClr val="tx1"/>
                </a:solidFill>
                <a:latin typeface="Times New Roman" panose="02020603050405020304" pitchFamily="18" charset="0"/>
              </a:defRPr>
            </a:lvl4pPr>
            <a:lvl5pPr marL="2057400" indent="-228600" defTabSz="762000">
              <a:defRPr sz="2400">
                <a:solidFill>
                  <a:schemeClr val="tx1"/>
                </a:solidFill>
                <a:latin typeface="Times New Roman" panose="02020603050405020304" pitchFamily="18"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defRPr>
            </a:lvl9pPr>
          </a:lstStyle>
          <a:p>
            <a:fld id="{D6467618-B593-4603-A770-6F03CC442E7E}" type="datetime1">
              <a:rPr lang="sv-SE" altLang="sv-SE" sz="1000" smtClean="0"/>
              <a:pPr/>
              <a:t>2022-10-03</a:t>
            </a:fld>
            <a:endParaRPr lang="sv-SE" altLang="sv-SE" sz="1000"/>
          </a:p>
        </p:txBody>
      </p:sp>
      <p:sp>
        <p:nvSpPr>
          <p:cNvPr id="13315" name="Rectangle 5"/>
          <p:cNvSpPr>
            <a:spLocks noGrp="1" noChangeArrowheads="1"/>
          </p:cNvSpPr>
          <p:nvPr>
            <p:ph type="sldNum" sz="quarter" idx="5"/>
          </p:nvPr>
        </p:nvSpPr>
        <p:spPr>
          <a:noFill/>
        </p:spPr>
        <p:txBody>
          <a:bodyPr/>
          <a:lstStyle>
            <a:lvl1pPr defTabSz="762000">
              <a:defRPr sz="2400">
                <a:solidFill>
                  <a:schemeClr val="tx1"/>
                </a:solidFill>
                <a:latin typeface="Times New Roman" panose="02020603050405020304" pitchFamily="18" charset="0"/>
              </a:defRPr>
            </a:lvl1pPr>
            <a:lvl2pPr marL="742950" indent="-285750" defTabSz="762000">
              <a:defRPr sz="2400">
                <a:solidFill>
                  <a:schemeClr val="tx1"/>
                </a:solidFill>
                <a:latin typeface="Times New Roman" panose="02020603050405020304" pitchFamily="18" charset="0"/>
              </a:defRPr>
            </a:lvl2pPr>
            <a:lvl3pPr marL="1143000" indent="-228600" defTabSz="762000">
              <a:defRPr sz="2400">
                <a:solidFill>
                  <a:schemeClr val="tx1"/>
                </a:solidFill>
                <a:latin typeface="Times New Roman" panose="02020603050405020304" pitchFamily="18" charset="0"/>
              </a:defRPr>
            </a:lvl3pPr>
            <a:lvl4pPr marL="1600200" indent="-228600" defTabSz="762000">
              <a:defRPr sz="2400">
                <a:solidFill>
                  <a:schemeClr val="tx1"/>
                </a:solidFill>
                <a:latin typeface="Times New Roman" panose="02020603050405020304" pitchFamily="18" charset="0"/>
              </a:defRPr>
            </a:lvl4pPr>
            <a:lvl5pPr marL="2057400" indent="-228600" defTabSz="762000">
              <a:defRPr sz="2400">
                <a:solidFill>
                  <a:schemeClr val="tx1"/>
                </a:solidFill>
                <a:latin typeface="Times New Roman" panose="02020603050405020304" pitchFamily="18"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defRPr>
            </a:lvl9pPr>
          </a:lstStyle>
          <a:p>
            <a:fld id="{90A7D7C2-B01F-48AB-8CA5-ED9807F24347}" type="slidenum">
              <a:rPr lang="sv-SE" altLang="sv-SE" sz="1000" smtClean="0"/>
              <a:pPr/>
              <a:t>6</a:t>
            </a:fld>
            <a:endParaRPr lang="sv-SE" altLang="sv-SE" sz="1000"/>
          </a:p>
        </p:txBody>
      </p:sp>
      <p:sp>
        <p:nvSpPr>
          <p:cNvPr id="13316" name="Rectangle 2"/>
          <p:cNvSpPr>
            <a:spLocks noGrp="1" noRot="1" noChangeAspect="1" noChangeArrowheads="1" noTextEdit="1"/>
          </p:cNvSpPr>
          <p:nvPr>
            <p:ph type="sldImg"/>
          </p:nvPr>
        </p:nvSpPr>
        <p:spPr>
          <a:ln/>
        </p:spPr>
      </p:sp>
      <p:sp>
        <p:nvSpPr>
          <p:cNvPr id="13317" name="Rectangle 3"/>
          <p:cNvSpPr>
            <a:spLocks noGrp="1" noChangeArrowheads="1"/>
          </p:cNvSpPr>
          <p:nvPr>
            <p:ph type="body" idx="1"/>
          </p:nvPr>
        </p:nvSpPr>
        <p:spPr>
          <a:noFill/>
        </p:spPr>
        <p:txBody>
          <a:bodyPr/>
          <a:lstStyle/>
          <a:p>
            <a:r>
              <a:rPr lang="sv-SE" altLang="sv-SE" dirty="0"/>
              <a:t>Förebyggande tillsyn, information t ex på hemsida, vid stormöten (föreningar, samfälligheter etc.), enskilda samtal i telefon och i fält. Också se till att kommunens företrädare kan lagen så att inte ”löften sprids”. Media – vara med och styra flödet.</a:t>
            </a:r>
          </a:p>
          <a:p>
            <a:endParaRPr lang="sv-SE" altLang="sv-SE" dirty="0"/>
          </a:p>
          <a:p>
            <a:r>
              <a:rPr lang="sv-SE" altLang="sv-SE" dirty="0"/>
              <a:t>Kontrollerande tillsyn, hantera tips och ta egna initiativ, särskilt viktigt i samband med prövningar så att inte otillåtet tillkomna anläggningar blir ”lagliga” genom prövningsmyndigheten.</a:t>
            </a:r>
          </a:p>
          <a:p>
            <a:endParaRPr lang="sv-SE" altLang="sv-SE" dirty="0"/>
          </a:p>
          <a:p>
            <a:r>
              <a:rPr lang="sv-SE" altLang="sv-SE" dirty="0"/>
              <a:t>Alla misstänkta brott mot miljöbalken ska anmälas till polis. Det är inte upp till tillsynsmyndigheten att avgöra om brott är begånget.</a:t>
            </a:r>
          </a:p>
        </p:txBody>
      </p:sp>
    </p:spTree>
    <p:extLst>
      <p:ext uri="{BB962C8B-B14F-4D97-AF65-F5344CB8AC3E}">
        <p14:creationId xmlns:p14="http://schemas.microsoft.com/office/powerpoint/2010/main" val="17847832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Alla tillsynsobjekt är inte lika viktiga att göra tillsyn på. Och i en tillvaro där det är ont om tid och vi behöver prioritera bland flera arbetsuppgifter så behöver man ibland sålla vad man öppnar ärenden på och avväga den tid man lägger på tillsynsobjekten. Då är det bra om man sållar genomtänkt och lägger lagom med tid på tillsynsärendena i förhållande till deras allvarlighetsgrad. Allvarligt för strandskyddets syften – större tillsynsinsats. Kom ihåg att det alltid är tillsynsmyndigheten som självständigt avgör vilken tillsyn som bedrivs och på vilket sätt.</a:t>
            </a:r>
          </a:p>
          <a:p>
            <a:endParaRPr lang="sv-SE" dirty="0"/>
          </a:p>
          <a:p>
            <a:r>
              <a:rPr lang="sv-SE" dirty="0"/>
              <a:t>Det här är en modell som kan vara till hjälp för sållningen. Det hänger ihop med både proportionalitet och skälighet. Egentligen ett annat sätt att illustrera skälighet. Här är två parametrar på x och y-axlarna: påverkan på strandskyddet och tid sedan tillsynsobjektet utfördes. Ett gammalt objekt vars påverkan på strandskyddet är relativt litet – ej prioriterat - men gammalt och stor påverkan – prioriterat. Ett nytt objekt med relativt lite påverkan kan vara prioriterat för det kräver relativt mindre arbetsinsats i tillsyn och kan göra att man får ”stopp” i tid. Den gröna pilen neråt illustrerar när det är särskilda omständigheter som gör att man ska prioritera även mindre allvarliga tillsynsobjekt, t ex särskilt värdefull natur eller friluftsområde. Den röda pilen illustrerar t ex myndigheters agerande så att den enskilde gynnas, t ex bygglov som givits i strid med strandskyddet.</a:t>
            </a:r>
          </a:p>
          <a:p>
            <a:endParaRPr lang="sv-SE" dirty="0"/>
          </a:p>
        </p:txBody>
      </p:sp>
      <p:sp>
        <p:nvSpPr>
          <p:cNvPr id="4" name="Platshållare för bildnummer 3"/>
          <p:cNvSpPr>
            <a:spLocks noGrp="1"/>
          </p:cNvSpPr>
          <p:nvPr>
            <p:ph type="sldNum" sz="quarter" idx="10"/>
          </p:nvPr>
        </p:nvSpPr>
        <p:spPr/>
        <p:txBody>
          <a:bodyPr/>
          <a:lstStyle/>
          <a:p>
            <a:fld id="{F783DB56-F91C-49D9-B5B8-09F447ECE057}" type="slidenum">
              <a:rPr lang="sv-SE" smtClean="0"/>
              <a:t>7</a:t>
            </a:fld>
            <a:endParaRPr lang="sv-SE"/>
          </a:p>
        </p:txBody>
      </p:sp>
    </p:spTree>
    <p:extLst>
      <p:ext uri="{BB962C8B-B14F-4D97-AF65-F5344CB8AC3E}">
        <p14:creationId xmlns:p14="http://schemas.microsoft.com/office/powerpoint/2010/main" val="42928370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Platshållare för bildobjekt 1"/>
          <p:cNvSpPr>
            <a:spLocks noGrp="1" noRot="1" noChangeAspect="1" noChangeArrowheads="1" noTextEdit="1"/>
          </p:cNvSpPr>
          <p:nvPr>
            <p:ph type="sldImg"/>
          </p:nvPr>
        </p:nvSpPr>
        <p:spPr>
          <a:ln/>
        </p:spPr>
      </p:sp>
      <p:sp>
        <p:nvSpPr>
          <p:cNvPr id="3" name="Platshållare för anteckningar 2">
            <a:extLst>
              <a:ext uri="{FF2B5EF4-FFF2-40B4-BE49-F238E27FC236}">
                <a16:creationId xmlns:a16="http://schemas.microsoft.com/office/drawing/2014/main" id="{F8F7EC53-61D3-44EA-9DDD-BF6AA39019A6}"/>
              </a:ext>
            </a:extLst>
          </p:cNvPr>
          <p:cNvSpPr>
            <a:spLocks noGrp="1"/>
          </p:cNvSpPr>
          <p:nvPr>
            <p:ph type="body" idx="1"/>
          </p:nvPr>
        </p:nvSpPr>
        <p:spPr>
          <a:xfrm>
            <a:off x="908050" y="4530725"/>
            <a:ext cx="4984750" cy="4178300"/>
          </a:xfrm>
        </p:spPr>
        <p:txBody>
          <a:bodyPr/>
          <a:lstStyle/>
          <a:p>
            <a:pPr>
              <a:defRPr/>
            </a:pPr>
            <a:r>
              <a:rPr lang="sv-SE" dirty="0">
                <a:cs typeface="Times New Roman" panose="02020603050405020304" pitchFamily="18" charset="0"/>
              </a:rPr>
              <a:t>Rutiner. Ökar effektivitet, rättssäkerhet och likabehandling. Skriftlig handläggning gäller.</a:t>
            </a:r>
          </a:p>
          <a:p>
            <a:pPr marL="0" lvl="1" eaLnBrk="1" fontAlgn="auto" hangingPunct="1">
              <a:spcBef>
                <a:spcPts val="0"/>
              </a:spcBef>
              <a:spcAft>
                <a:spcPts val="0"/>
              </a:spcAft>
              <a:defRPr/>
            </a:pPr>
            <a:endParaRPr lang="sv-SE" dirty="0">
              <a:cs typeface="Times New Roman" panose="02020603050405020304" pitchFamily="18" charset="0"/>
            </a:endParaRPr>
          </a:p>
          <a:p>
            <a:pPr marL="0" lvl="1" eaLnBrk="1" fontAlgn="auto" hangingPunct="1">
              <a:spcBef>
                <a:spcPts val="0"/>
              </a:spcBef>
              <a:spcAft>
                <a:spcPts val="0"/>
              </a:spcAft>
              <a:defRPr/>
            </a:pPr>
            <a:r>
              <a:rPr lang="sv-SE" dirty="0">
                <a:cs typeface="Times New Roman" panose="02020603050405020304" pitchFamily="18" charset="0"/>
              </a:rPr>
              <a:t>Planera tillsynen. Att planera tillsynen. För bättre pricksäkerhet på det som verkligen är viktigt. Sällan att anmälningar prickar rätt på det viktiga ur naturvårdssynpunkt. Ett sätt att börja mäta planerad/händelsestyrd och sedan sätta upp ett indexmål. Också lite siffror som ger en bild av arbetets mängd: 2/3-delar av alla tips och initiativ avskrivs. Halveringsteorin: kontroll av 20 platser, blir efter kontroll att man skriver till 10 och efter utredning förelägger 5.</a:t>
            </a:r>
          </a:p>
          <a:p>
            <a:pPr marL="0" lvl="1" eaLnBrk="1" fontAlgn="auto" hangingPunct="1">
              <a:spcBef>
                <a:spcPts val="0"/>
              </a:spcBef>
              <a:spcAft>
                <a:spcPts val="0"/>
              </a:spcAft>
              <a:defRPr/>
            </a:pPr>
            <a:endParaRPr lang="sv-SE" dirty="0">
              <a:cs typeface="Times New Roman" panose="02020603050405020304" pitchFamily="18" charset="0"/>
            </a:endParaRPr>
          </a:p>
          <a:p>
            <a:pPr marL="0" lvl="1" eaLnBrk="1" fontAlgn="auto" hangingPunct="1">
              <a:spcBef>
                <a:spcPts val="0"/>
              </a:spcBef>
              <a:spcAft>
                <a:spcPts val="0"/>
              </a:spcAft>
              <a:defRPr/>
            </a:pPr>
            <a:r>
              <a:rPr lang="sv-SE" dirty="0">
                <a:cs typeface="Times New Roman" panose="02020603050405020304" pitchFamily="18" charset="0"/>
              </a:rPr>
              <a:t>Fokus är rättelse i naturen. Ett tydligt fokus på detta underlättar arbetet. Det är inte att straffa folk som är det viktigaste. Det är polisjobb (även om vi ska vara behjälpliga) utan vårt fokus är att fixa till naturen. Leta efter lösningar som bäst och mest kostnadseffektivt når dit. Ett sådant fokus får konsekvenser för bemötandet och även vem som gör vad. Var kreativ. Det finns olika sätt att lösa problem på. Även om det finns en mall så ska den inte följas slaviskt. Rita och skissa vid föreläggande så att missförstånd undviks. Istället för att ta bort – lägg på! Lös problemet – få rättelse i naturen.</a:t>
            </a:r>
          </a:p>
          <a:p>
            <a:pPr marL="0" lvl="1" eaLnBrk="1" fontAlgn="auto" hangingPunct="1">
              <a:spcBef>
                <a:spcPts val="0"/>
              </a:spcBef>
              <a:spcAft>
                <a:spcPts val="0"/>
              </a:spcAft>
              <a:defRPr/>
            </a:pPr>
            <a:endParaRPr lang="sv-SE" dirty="0">
              <a:cs typeface="Times New Roman" panose="02020603050405020304" pitchFamily="18" charset="0"/>
            </a:endParaRPr>
          </a:p>
          <a:p>
            <a:pPr marL="0" lvl="1" eaLnBrk="1" fontAlgn="auto" hangingPunct="1">
              <a:spcBef>
                <a:spcPts val="0"/>
              </a:spcBef>
              <a:spcAft>
                <a:spcPts val="0"/>
              </a:spcAft>
              <a:defRPr/>
            </a:pPr>
            <a:r>
              <a:rPr lang="sv-SE" dirty="0">
                <a:cs typeface="Times New Roman" panose="02020603050405020304" pitchFamily="18" charset="0"/>
              </a:rPr>
              <a:t>Det är allmänna intressen som vi bevakar. Det innebär i praktiken att det blir ett mindre fokus på anmälningar/klagomål, alltså mindre fokus på händelsestyrt och mer fokus på planerat. Egentligen inte klagomål utan tips. Klagomål är en vokabulär hämtad ur hälsoskyddstillsynen. </a:t>
            </a:r>
          </a:p>
          <a:p>
            <a:pPr marL="0" lvl="1" eaLnBrk="1" fontAlgn="auto" hangingPunct="1">
              <a:spcBef>
                <a:spcPts val="0"/>
              </a:spcBef>
              <a:spcAft>
                <a:spcPts val="0"/>
              </a:spcAft>
              <a:defRPr/>
            </a:pPr>
            <a:endParaRPr lang="sv-SE" dirty="0">
              <a:cs typeface="Times New Roman" panose="02020603050405020304" pitchFamily="18" charset="0"/>
            </a:endParaRPr>
          </a:p>
          <a:p>
            <a:pPr marL="0" lvl="1" eaLnBrk="1" fontAlgn="auto" hangingPunct="1">
              <a:spcBef>
                <a:spcPts val="0"/>
              </a:spcBef>
              <a:spcAft>
                <a:spcPts val="0"/>
              </a:spcAft>
              <a:defRPr/>
            </a:pPr>
            <a:r>
              <a:rPr lang="sv-SE" dirty="0">
                <a:cs typeface="Times New Roman" panose="02020603050405020304" pitchFamily="18" charset="0"/>
              </a:rPr>
              <a:t>Stöd för tillsyn i hela organisationen. En effektiv och tydlig tillsyn kräver stöd i hela organisationen. Inga dubbla budskap. Det kan vara en oerhört utsatt situation och det behövs både kollegial uppbackning och chefsstöd. Var uppmärksam på otillbörlig påverkan på alla nivåer. Man kan behöva vara flera som jobbar med tillsyn för stöd men samtidigt koncentrera jobbet så man hinner bygga kompetens.</a:t>
            </a:r>
          </a:p>
          <a:p>
            <a:pPr marL="0" lvl="1" eaLnBrk="1" fontAlgn="auto" hangingPunct="1">
              <a:spcBef>
                <a:spcPts val="0"/>
              </a:spcBef>
              <a:spcAft>
                <a:spcPts val="0"/>
              </a:spcAft>
              <a:defRPr/>
            </a:pPr>
            <a:endParaRPr lang="sv-SE" dirty="0">
              <a:cs typeface="Times New Roman" panose="02020603050405020304" pitchFamily="18" charset="0"/>
            </a:endParaRPr>
          </a:p>
          <a:p>
            <a:pPr marL="0" lvl="1" eaLnBrk="1" fontAlgn="auto" hangingPunct="1">
              <a:spcBef>
                <a:spcPts val="0"/>
              </a:spcBef>
              <a:spcAft>
                <a:spcPts val="0"/>
              </a:spcAft>
              <a:defRPr/>
            </a:pPr>
            <a:r>
              <a:rPr lang="sv-SE" dirty="0">
                <a:cs typeface="Times New Roman" panose="02020603050405020304" pitchFamily="18" charset="0"/>
              </a:rPr>
              <a:t>Ofta privatpersoner som berörs av tillsynen. Det får konsekvenser för bemötande och hur vi förklarar problemen. I miljöskyddstillsyn ofta en verksamhetsutövare, ett proffs som man kan förvänta sig ett visst kunnande av. Så är det inte alltid med privatpersoner. Var uppmärksam på personliga kontakter, jäv. Ha beredskap för att kunna byta handläggare. Kan även vara bra när det går snett – för det gör det ibland. Träna bemötande och kommunikation. Utgå ifrån att det är misstag, inte överlagda brott. Lyssna vad som faktiskt har hänt</a:t>
            </a:r>
          </a:p>
          <a:p>
            <a:pPr marL="0" lvl="1" eaLnBrk="1" fontAlgn="auto" hangingPunct="1">
              <a:spcBef>
                <a:spcPts val="0"/>
              </a:spcBef>
              <a:spcAft>
                <a:spcPts val="0"/>
              </a:spcAft>
              <a:defRPr/>
            </a:pPr>
            <a:endParaRPr lang="sv-SE" dirty="0">
              <a:latin typeface="+mn-lt"/>
            </a:endParaRPr>
          </a:p>
        </p:txBody>
      </p:sp>
      <p:sp>
        <p:nvSpPr>
          <p:cNvPr id="29700" name="Platshållare för bildnummer 3"/>
          <p:cNvSpPr>
            <a:spLocks noGrp="1"/>
          </p:cNvSpPr>
          <p:nvPr>
            <p:ph type="sldNum" sz="quarter" idx="5"/>
          </p:nvPr>
        </p:nvSpPr>
        <p:spPr>
          <a:noFill/>
        </p:spPr>
        <p:txBody>
          <a:bodyPr/>
          <a:lstStyle>
            <a:lvl1pPr defTabSz="762000">
              <a:defRPr sz="2400">
                <a:solidFill>
                  <a:schemeClr val="tx1"/>
                </a:solidFill>
                <a:latin typeface="Times New Roman" panose="02020603050405020304" pitchFamily="18" charset="0"/>
              </a:defRPr>
            </a:lvl1pPr>
            <a:lvl2pPr marL="742950" indent="-285750" defTabSz="762000">
              <a:defRPr sz="2400">
                <a:solidFill>
                  <a:schemeClr val="tx1"/>
                </a:solidFill>
                <a:latin typeface="Times New Roman" panose="02020603050405020304" pitchFamily="18" charset="0"/>
              </a:defRPr>
            </a:lvl2pPr>
            <a:lvl3pPr marL="1143000" indent="-228600" defTabSz="762000">
              <a:defRPr sz="2400">
                <a:solidFill>
                  <a:schemeClr val="tx1"/>
                </a:solidFill>
                <a:latin typeface="Times New Roman" panose="02020603050405020304" pitchFamily="18" charset="0"/>
              </a:defRPr>
            </a:lvl3pPr>
            <a:lvl4pPr marL="1600200" indent="-228600" defTabSz="762000">
              <a:defRPr sz="2400">
                <a:solidFill>
                  <a:schemeClr val="tx1"/>
                </a:solidFill>
                <a:latin typeface="Times New Roman" panose="02020603050405020304" pitchFamily="18" charset="0"/>
              </a:defRPr>
            </a:lvl4pPr>
            <a:lvl5pPr marL="2057400" indent="-228600" defTabSz="762000">
              <a:defRPr sz="2400">
                <a:solidFill>
                  <a:schemeClr val="tx1"/>
                </a:solidFill>
                <a:latin typeface="Times New Roman" panose="02020603050405020304" pitchFamily="18"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defRPr>
            </a:lvl9pPr>
          </a:lstStyle>
          <a:p>
            <a:fld id="{BE60D815-A944-4426-8FE7-18CD3FE00464}" type="slidenum">
              <a:rPr lang="sv-SE" altLang="sv-SE" sz="1000" smtClean="0"/>
              <a:pPr/>
              <a:t>8</a:t>
            </a:fld>
            <a:endParaRPr lang="sv-SE" altLang="sv-SE" sz="1000"/>
          </a:p>
        </p:txBody>
      </p:sp>
    </p:spTree>
    <p:extLst>
      <p:ext uri="{BB962C8B-B14F-4D97-AF65-F5344CB8AC3E}">
        <p14:creationId xmlns:p14="http://schemas.microsoft.com/office/powerpoint/2010/main" val="2119076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5F398917-584F-401D-98F7-2968AB3D76B0}" type="datetimeFigureOut">
              <a:rPr lang="sv-SE" smtClean="0"/>
              <a:t>2022-10-03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C6C760E3-4DCB-4FE7-B807-86392253FE06}" type="slidenum">
              <a:rPr lang="sv-SE" smtClean="0"/>
              <a:t>‹#›</a:t>
            </a:fld>
            <a:endParaRPr lang="sv-SE"/>
          </a:p>
        </p:txBody>
      </p:sp>
    </p:spTree>
    <p:extLst>
      <p:ext uri="{BB962C8B-B14F-4D97-AF65-F5344CB8AC3E}">
        <p14:creationId xmlns:p14="http://schemas.microsoft.com/office/powerpoint/2010/main" val="4281531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5F398917-584F-401D-98F7-2968AB3D76B0}" type="datetimeFigureOut">
              <a:rPr lang="sv-SE" smtClean="0"/>
              <a:t>2022-10-03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C6C760E3-4DCB-4FE7-B807-86392253FE06}" type="slidenum">
              <a:rPr lang="sv-SE" smtClean="0"/>
              <a:t>‹#›</a:t>
            </a:fld>
            <a:endParaRPr lang="sv-SE"/>
          </a:p>
        </p:txBody>
      </p:sp>
    </p:spTree>
    <p:extLst>
      <p:ext uri="{BB962C8B-B14F-4D97-AF65-F5344CB8AC3E}">
        <p14:creationId xmlns:p14="http://schemas.microsoft.com/office/powerpoint/2010/main" val="1911823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5F398917-584F-401D-98F7-2968AB3D76B0}" type="datetimeFigureOut">
              <a:rPr lang="sv-SE" smtClean="0"/>
              <a:t>2022-10-03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C6C760E3-4DCB-4FE7-B807-86392253FE06}" type="slidenum">
              <a:rPr lang="sv-SE" smtClean="0"/>
              <a:t>‹#›</a:t>
            </a:fld>
            <a:endParaRPr lang="sv-SE"/>
          </a:p>
        </p:txBody>
      </p:sp>
    </p:spTree>
    <p:extLst>
      <p:ext uri="{BB962C8B-B14F-4D97-AF65-F5344CB8AC3E}">
        <p14:creationId xmlns:p14="http://schemas.microsoft.com/office/powerpoint/2010/main" val="28405223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Rubrik, text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2641600" y="1524000"/>
            <a:ext cx="8534400" cy="914400"/>
          </a:xfrm>
        </p:spPr>
        <p:txBody>
          <a:bodyPr/>
          <a:lstStyle/>
          <a:p>
            <a:r>
              <a:rPr lang="sv-SE"/>
              <a:t>Klicka här för att ändra format</a:t>
            </a:r>
          </a:p>
        </p:txBody>
      </p:sp>
      <p:sp>
        <p:nvSpPr>
          <p:cNvPr id="3" name="Platshållare för text 2"/>
          <p:cNvSpPr>
            <a:spLocks noGrp="1"/>
          </p:cNvSpPr>
          <p:nvPr>
            <p:ph type="body" sz="half" idx="1"/>
          </p:nvPr>
        </p:nvSpPr>
        <p:spPr>
          <a:xfrm>
            <a:off x="2641600" y="2971800"/>
            <a:ext cx="3149600" cy="35814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5994400" y="2971800"/>
            <a:ext cx="3149600" cy="35814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152598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5F398917-584F-401D-98F7-2968AB3D76B0}" type="datetimeFigureOut">
              <a:rPr lang="sv-SE" smtClean="0"/>
              <a:t>2022-10-03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C6C760E3-4DCB-4FE7-B807-86392253FE06}" type="slidenum">
              <a:rPr lang="sv-SE" smtClean="0"/>
              <a:t>‹#›</a:t>
            </a:fld>
            <a:endParaRPr lang="sv-SE"/>
          </a:p>
        </p:txBody>
      </p:sp>
    </p:spTree>
    <p:extLst>
      <p:ext uri="{BB962C8B-B14F-4D97-AF65-F5344CB8AC3E}">
        <p14:creationId xmlns:p14="http://schemas.microsoft.com/office/powerpoint/2010/main" val="532915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5F398917-584F-401D-98F7-2968AB3D76B0}" type="datetimeFigureOut">
              <a:rPr lang="sv-SE" smtClean="0"/>
              <a:t>2022-10-03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C6C760E3-4DCB-4FE7-B807-86392253FE06}" type="slidenum">
              <a:rPr lang="sv-SE" smtClean="0"/>
              <a:t>‹#›</a:t>
            </a:fld>
            <a:endParaRPr lang="sv-SE"/>
          </a:p>
        </p:txBody>
      </p:sp>
    </p:spTree>
    <p:extLst>
      <p:ext uri="{BB962C8B-B14F-4D97-AF65-F5344CB8AC3E}">
        <p14:creationId xmlns:p14="http://schemas.microsoft.com/office/powerpoint/2010/main" val="906092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5F398917-584F-401D-98F7-2968AB3D76B0}" type="datetimeFigureOut">
              <a:rPr lang="sv-SE" smtClean="0"/>
              <a:t>2022-10-03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C6C760E3-4DCB-4FE7-B807-86392253FE06}" type="slidenum">
              <a:rPr lang="sv-SE" smtClean="0"/>
              <a:t>‹#›</a:t>
            </a:fld>
            <a:endParaRPr lang="sv-SE"/>
          </a:p>
        </p:txBody>
      </p:sp>
    </p:spTree>
    <p:extLst>
      <p:ext uri="{BB962C8B-B14F-4D97-AF65-F5344CB8AC3E}">
        <p14:creationId xmlns:p14="http://schemas.microsoft.com/office/powerpoint/2010/main" val="2830985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5F398917-584F-401D-98F7-2968AB3D76B0}" type="datetimeFigureOut">
              <a:rPr lang="sv-SE" smtClean="0"/>
              <a:t>2022-10-03</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C6C760E3-4DCB-4FE7-B807-86392253FE06}" type="slidenum">
              <a:rPr lang="sv-SE" smtClean="0"/>
              <a:t>‹#›</a:t>
            </a:fld>
            <a:endParaRPr lang="sv-SE"/>
          </a:p>
        </p:txBody>
      </p:sp>
    </p:spTree>
    <p:extLst>
      <p:ext uri="{BB962C8B-B14F-4D97-AF65-F5344CB8AC3E}">
        <p14:creationId xmlns:p14="http://schemas.microsoft.com/office/powerpoint/2010/main" val="4201537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5F398917-584F-401D-98F7-2968AB3D76B0}" type="datetimeFigureOut">
              <a:rPr lang="sv-SE" smtClean="0"/>
              <a:t>2022-10-03</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C6C760E3-4DCB-4FE7-B807-86392253FE06}" type="slidenum">
              <a:rPr lang="sv-SE" smtClean="0"/>
              <a:t>‹#›</a:t>
            </a:fld>
            <a:endParaRPr lang="sv-SE"/>
          </a:p>
        </p:txBody>
      </p:sp>
    </p:spTree>
    <p:extLst>
      <p:ext uri="{BB962C8B-B14F-4D97-AF65-F5344CB8AC3E}">
        <p14:creationId xmlns:p14="http://schemas.microsoft.com/office/powerpoint/2010/main" val="3960743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5F398917-584F-401D-98F7-2968AB3D76B0}" type="datetimeFigureOut">
              <a:rPr lang="sv-SE" smtClean="0"/>
              <a:t>2022-10-03</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C6C760E3-4DCB-4FE7-B807-86392253FE06}" type="slidenum">
              <a:rPr lang="sv-SE" smtClean="0"/>
              <a:t>‹#›</a:t>
            </a:fld>
            <a:endParaRPr lang="sv-SE"/>
          </a:p>
        </p:txBody>
      </p:sp>
    </p:spTree>
    <p:extLst>
      <p:ext uri="{BB962C8B-B14F-4D97-AF65-F5344CB8AC3E}">
        <p14:creationId xmlns:p14="http://schemas.microsoft.com/office/powerpoint/2010/main" val="2802412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5F398917-584F-401D-98F7-2968AB3D76B0}" type="datetimeFigureOut">
              <a:rPr lang="sv-SE" smtClean="0"/>
              <a:t>2022-10-03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C6C760E3-4DCB-4FE7-B807-86392253FE06}" type="slidenum">
              <a:rPr lang="sv-SE" smtClean="0"/>
              <a:t>‹#›</a:t>
            </a:fld>
            <a:endParaRPr lang="sv-SE"/>
          </a:p>
        </p:txBody>
      </p:sp>
    </p:spTree>
    <p:extLst>
      <p:ext uri="{BB962C8B-B14F-4D97-AF65-F5344CB8AC3E}">
        <p14:creationId xmlns:p14="http://schemas.microsoft.com/office/powerpoint/2010/main" val="1079089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5F398917-584F-401D-98F7-2968AB3D76B0}" type="datetimeFigureOut">
              <a:rPr lang="sv-SE" smtClean="0"/>
              <a:t>2022-10-03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C6C760E3-4DCB-4FE7-B807-86392253FE06}" type="slidenum">
              <a:rPr lang="sv-SE" smtClean="0"/>
              <a:t>‹#›</a:t>
            </a:fld>
            <a:endParaRPr lang="sv-SE"/>
          </a:p>
        </p:txBody>
      </p:sp>
    </p:spTree>
    <p:extLst>
      <p:ext uri="{BB962C8B-B14F-4D97-AF65-F5344CB8AC3E}">
        <p14:creationId xmlns:p14="http://schemas.microsoft.com/office/powerpoint/2010/main" val="3964476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398917-584F-401D-98F7-2968AB3D76B0}" type="datetimeFigureOut">
              <a:rPr lang="sv-SE" smtClean="0"/>
              <a:t>2022-10-03</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C760E3-4DCB-4FE7-B807-86392253FE06}" type="slidenum">
              <a:rPr lang="sv-SE" smtClean="0"/>
              <a:t>‹#›</a:t>
            </a:fld>
            <a:endParaRPr lang="sv-SE"/>
          </a:p>
        </p:txBody>
      </p:sp>
    </p:spTree>
    <p:extLst>
      <p:ext uri="{BB962C8B-B14F-4D97-AF65-F5344CB8AC3E}">
        <p14:creationId xmlns:p14="http://schemas.microsoft.com/office/powerpoint/2010/main" val="31937693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txBox="1">
            <a:spLocks noGrp="1"/>
          </p:cNvSpPr>
          <p:nvPr>
            <p:ph type="title" idx="4294967295"/>
          </p:nvPr>
        </p:nvSpPr>
        <p:spPr>
          <a:xfrm>
            <a:off x="2279575" y="528608"/>
            <a:ext cx="7704855" cy="64633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3600" b="0" i="0" u="none" strike="noStrike" kern="1200" cap="none" spc="0" normalizeH="0" baseline="0" noProof="0" dirty="0">
                <a:ln>
                  <a:noFill/>
                </a:ln>
                <a:solidFill>
                  <a:schemeClr val="tx1"/>
                </a:solidFill>
                <a:effectLst/>
                <a:uLnTx/>
                <a:uFillTx/>
                <a:latin typeface="+mn-lt"/>
                <a:ea typeface="+mn-ea"/>
                <a:cs typeface="+mn-cs"/>
              </a:rPr>
              <a:t>Planerad strandskyddstillsyn</a:t>
            </a:r>
          </a:p>
        </p:txBody>
      </p:sp>
      <p:pic>
        <p:nvPicPr>
          <p:cNvPr id="2" name="Bildobjekt 1">
            <a:extLst>
              <a:ext uri="{C183D7F6-B498-43B3-948B-1728B52AA6E4}">
                <adec:decorative xmlns:adec="http://schemas.microsoft.com/office/drawing/2017/decorative" val="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134893" y="1403539"/>
            <a:ext cx="7994217" cy="4496747"/>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textruta 5">
            <a:extLst>
              <a:ext uri="{FF2B5EF4-FFF2-40B4-BE49-F238E27FC236}">
                <a16:creationId xmlns:a16="http://schemas.microsoft.com/office/drawing/2014/main" id="{1F158260-0101-4C17-AC84-A227ADCBDC5A}"/>
              </a:ext>
            </a:extLst>
          </p:cNvPr>
          <p:cNvSpPr txBox="1"/>
          <p:nvPr/>
        </p:nvSpPr>
        <p:spPr>
          <a:xfrm>
            <a:off x="2279575" y="6128886"/>
            <a:ext cx="7704855" cy="477054"/>
          </a:xfrm>
          <a:prstGeom prst="rect">
            <a:avLst/>
          </a:prstGeom>
          <a:noFill/>
        </p:spPr>
        <p:txBody>
          <a:bodyPr wrap="square" rtlCol="0">
            <a:spAutoFit/>
          </a:bodyPr>
          <a:lstStyle/>
          <a:p>
            <a:pPr algn="ctr"/>
            <a:r>
              <a:rPr lang="sv-SE" sz="2500" dirty="0">
                <a:solidFill>
                  <a:srgbClr val="FF0000"/>
                </a:solidFill>
              </a:rPr>
              <a:t>Namn, kommun, datum</a:t>
            </a:r>
          </a:p>
        </p:txBody>
      </p:sp>
    </p:spTree>
    <p:extLst>
      <p:ext uri="{BB962C8B-B14F-4D97-AF65-F5344CB8AC3E}">
        <p14:creationId xmlns:p14="http://schemas.microsoft.com/office/powerpoint/2010/main" val="3548256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838200" y="48192"/>
            <a:ext cx="10515600" cy="1058714"/>
          </a:xfrm>
        </p:spPr>
        <p:txBody>
          <a:bodyPr>
            <a:normAutofit/>
          </a:bodyPr>
          <a:lstStyle/>
          <a:p>
            <a:pPr algn="ctr"/>
            <a:r>
              <a:rPr lang="sv-SE" sz="4000" dirty="0"/>
              <a:t>Vad är strandskydd?</a:t>
            </a:r>
          </a:p>
        </p:txBody>
      </p:sp>
      <p:sp>
        <p:nvSpPr>
          <p:cNvPr id="3" name="Platshållare för text 2" descr="Figur som beskriver generellt strandskyddsområde och utökat strandskyddsområde "/>
          <p:cNvSpPr>
            <a:spLocks noGrp="1"/>
          </p:cNvSpPr>
          <p:nvPr>
            <p:ph idx="1"/>
          </p:nvPr>
        </p:nvSpPr>
        <p:spPr>
          <a:xfrm>
            <a:off x="1981200" y="981446"/>
            <a:ext cx="8229600" cy="4525963"/>
          </a:xfrm>
        </p:spPr>
        <p:txBody>
          <a:bodyPr>
            <a:normAutofit/>
          </a:bodyPr>
          <a:lstStyle/>
          <a:p>
            <a:pPr marL="0" indent="0">
              <a:buNone/>
            </a:pPr>
            <a:endParaRPr lang="sv-SE" sz="2000" dirty="0"/>
          </a:p>
          <a:p>
            <a:pPr marL="0" indent="0">
              <a:buNone/>
            </a:pPr>
            <a:endParaRPr lang="sv-SE" sz="2000" dirty="0"/>
          </a:p>
        </p:txBody>
      </p:sp>
      <p:pic>
        <p:nvPicPr>
          <p:cNvPr id="2" name="Bildobjekt 1" descr="Bild som beskriver generellt strandskydd och utökat strandskydd"/>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195658" y="1077696"/>
            <a:ext cx="7800683" cy="4033660"/>
          </a:xfrm>
          <a:prstGeom prst="rect">
            <a:avLst/>
          </a:prstGeom>
        </p:spPr>
      </p:pic>
      <p:sp>
        <p:nvSpPr>
          <p:cNvPr id="6" name="textruta 5"/>
          <p:cNvSpPr txBox="1"/>
          <p:nvPr/>
        </p:nvSpPr>
        <p:spPr>
          <a:xfrm>
            <a:off x="2409566" y="5146066"/>
            <a:ext cx="7372865" cy="1200329"/>
          </a:xfrm>
          <a:prstGeom prst="rect">
            <a:avLst/>
          </a:prstGeom>
          <a:noFill/>
        </p:spPr>
        <p:txBody>
          <a:bodyPr wrap="square" rtlCol="0">
            <a:spAutoFit/>
          </a:bodyPr>
          <a:lstStyle/>
          <a:p>
            <a:r>
              <a:rPr lang="sv-SE" dirty="0"/>
              <a:t>Syftet med strandskyddet är att trygga förutsättningarna för allmänhetens tillgång till strandområden och att bevara goda livsvillkor på land och i vatten för djur- och växtlivet.</a:t>
            </a:r>
          </a:p>
          <a:p>
            <a:endParaRPr lang="sv-SE" dirty="0"/>
          </a:p>
        </p:txBody>
      </p:sp>
    </p:spTree>
    <p:extLst>
      <p:ext uri="{BB962C8B-B14F-4D97-AF65-F5344CB8AC3E}">
        <p14:creationId xmlns:p14="http://schemas.microsoft.com/office/powerpoint/2010/main" val="2368441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p:cNvSpPr>
            <a:spLocks noGrp="1"/>
          </p:cNvSpPr>
          <p:nvPr>
            <p:ph type="body" sz="half" idx="1"/>
          </p:nvPr>
        </p:nvSpPr>
        <p:spPr>
          <a:xfrm>
            <a:off x="987210" y="1328064"/>
            <a:ext cx="10389851" cy="5250737"/>
          </a:xfrm>
        </p:spPr>
        <p:txBody>
          <a:bodyPr>
            <a:noAutofit/>
          </a:bodyPr>
          <a:lstStyle/>
          <a:p>
            <a:pPr marL="0" indent="0">
              <a:buNone/>
            </a:pPr>
            <a:endParaRPr lang="sv-SE" sz="2200" dirty="0">
              <a:solidFill>
                <a:srgbClr val="00B050"/>
              </a:solidFill>
            </a:endParaRPr>
          </a:p>
          <a:p>
            <a:r>
              <a:rPr lang="sv-SE" sz="2200" dirty="0"/>
              <a:t>Uppföra nya byggnader</a:t>
            </a:r>
          </a:p>
          <a:p>
            <a:r>
              <a:rPr lang="sv-SE" sz="2200" dirty="0"/>
              <a:t>Ändra befintliga byggnaders utförande eller användning</a:t>
            </a:r>
          </a:p>
          <a:p>
            <a:r>
              <a:rPr lang="sv-SE" sz="2200" dirty="0"/>
              <a:t>Utöka sin hemfridszon (genom att till exempel ställa ut utemöbler, anlägga gräsmattor eller rabatter)</a:t>
            </a:r>
          </a:p>
          <a:p>
            <a:r>
              <a:rPr lang="sv-SE" sz="2200" dirty="0"/>
              <a:t>Gräva eller förbereda för byggnation</a:t>
            </a:r>
          </a:p>
          <a:p>
            <a:r>
              <a:rPr lang="sv-SE" sz="2200" dirty="0"/>
              <a:t>Uppföra anläggningar eller anordningar (till exempel bryggor, pirar, vägar och parkeringsplatser) om de har väsentlig påverkan på allmänhetens tillgång till området</a:t>
            </a:r>
          </a:p>
          <a:p>
            <a:r>
              <a:rPr lang="sv-SE" sz="2200" dirty="0"/>
              <a:t>Genomföra åtgärder som väsentligt förändrar livsvillkoren för djur och växter, som t.ex. muddra eller fälla mer än enstaka träd</a:t>
            </a:r>
          </a:p>
          <a:p>
            <a:pPr marL="0" indent="0">
              <a:buNone/>
            </a:pPr>
            <a:endParaRPr lang="sv-SE" sz="2200" dirty="0"/>
          </a:p>
        </p:txBody>
      </p:sp>
      <p:sp>
        <p:nvSpPr>
          <p:cNvPr id="4" name="Rubrik 3">
            <a:extLst>
              <a:ext uri="{FF2B5EF4-FFF2-40B4-BE49-F238E27FC236}">
                <a16:creationId xmlns:a16="http://schemas.microsoft.com/office/drawing/2014/main" id="{E7FB807C-9999-4AB9-9175-36D44EE763C4}"/>
              </a:ext>
            </a:extLst>
          </p:cNvPr>
          <p:cNvSpPr>
            <a:spLocks noGrp="1"/>
          </p:cNvSpPr>
          <p:nvPr>
            <p:ph type="title"/>
          </p:nvPr>
        </p:nvSpPr>
        <p:spPr>
          <a:xfrm>
            <a:off x="689190" y="269351"/>
            <a:ext cx="10515600" cy="1058714"/>
          </a:xfrm>
        </p:spPr>
        <p:txBody>
          <a:bodyPr>
            <a:normAutofit/>
          </a:bodyPr>
          <a:lstStyle/>
          <a:p>
            <a:r>
              <a:rPr lang="sv-SE" sz="4000" dirty="0"/>
              <a:t>Inom strandskyddat område är det förbjudet att:</a:t>
            </a:r>
          </a:p>
        </p:txBody>
      </p:sp>
    </p:spTree>
    <p:extLst>
      <p:ext uri="{BB962C8B-B14F-4D97-AF65-F5344CB8AC3E}">
        <p14:creationId xmlns:p14="http://schemas.microsoft.com/office/powerpoint/2010/main" val="1697551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2EA9587-751E-4EB5-ACDD-2173C26561A5}"/>
              </a:ext>
            </a:extLst>
          </p:cNvPr>
          <p:cNvSpPr>
            <a:spLocks noGrp="1"/>
          </p:cNvSpPr>
          <p:nvPr>
            <p:ph type="title"/>
          </p:nvPr>
        </p:nvSpPr>
        <p:spPr>
          <a:xfrm>
            <a:off x="651102" y="205604"/>
            <a:ext cx="9960529" cy="914400"/>
          </a:xfrm>
        </p:spPr>
        <p:txBody>
          <a:bodyPr>
            <a:normAutofit fontScale="90000"/>
          </a:bodyPr>
          <a:lstStyle/>
          <a:p>
            <a:r>
              <a:rPr lang="sv-SE" dirty="0"/>
              <a:t>Tillsynskampanj för planerad strandskyddstillsyn </a:t>
            </a:r>
          </a:p>
        </p:txBody>
      </p:sp>
      <p:sp>
        <p:nvSpPr>
          <p:cNvPr id="3" name="Platshållare för text 2">
            <a:extLst>
              <a:ext uri="{FF2B5EF4-FFF2-40B4-BE49-F238E27FC236}">
                <a16:creationId xmlns:a16="http://schemas.microsoft.com/office/drawing/2014/main" id="{8A80FD2A-491A-4763-9455-C7E8528E0095}"/>
              </a:ext>
            </a:extLst>
          </p:cNvPr>
          <p:cNvSpPr>
            <a:spLocks noGrp="1"/>
          </p:cNvSpPr>
          <p:nvPr>
            <p:ph type="body" sz="half" idx="1"/>
          </p:nvPr>
        </p:nvSpPr>
        <p:spPr>
          <a:xfrm>
            <a:off x="1372997" y="1456888"/>
            <a:ext cx="4759793" cy="4950903"/>
          </a:xfrm>
        </p:spPr>
        <p:txBody>
          <a:bodyPr/>
          <a:lstStyle/>
          <a:p>
            <a:r>
              <a:rPr lang="sv-SE" dirty="0"/>
              <a:t>Ca xx kommuner deltar</a:t>
            </a:r>
          </a:p>
          <a:p>
            <a:r>
              <a:rPr lang="sv-SE" dirty="0"/>
              <a:t>Tillsynskampanj pågår </a:t>
            </a:r>
            <a:br>
              <a:rPr lang="sv-SE" dirty="0"/>
            </a:br>
            <a:r>
              <a:rPr lang="sv-SE" dirty="0" err="1"/>
              <a:t>xx-xxx</a:t>
            </a:r>
            <a:r>
              <a:rPr lang="sv-SE" dirty="0"/>
              <a:t> 202x</a:t>
            </a:r>
          </a:p>
          <a:p>
            <a:r>
              <a:rPr lang="sv-SE" dirty="0">
                <a:solidFill>
                  <a:srgbClr val="FF0000"/>
                </a:solidFill>
              </a:rPr>
              <a:t>Tillsyn kommer att ske vid xx</a:t>
            </a:r>
          </a:p>
          <a:p>
            <a:r>
              <a:rPr lang="sv-SE" dirty="0">
                <a:solidFill>
                  <a:srgbClr val="FF0000"/>
                </a:solidFill>
              </a:rPr>
              <a:t>Tid</a:t>
            </a:r>
          </a:p>
        </p:txBody>
      </p:sp>
      <p:pic>
        <p:nvPicPr>
          <p:cNvPr id="4" name="Bildobjekt 2">
            <a:extLst>
              <a:ext uri="{C183D7F6-B498-43B3-948B-1728B52AA6E4}">
                <adec:decorative xmlns:adec="http://schemas.microsoft.com/office/drawing/2017/decorative" val="1"/>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384793" y="1456888"/>
            <a:ext cx="4976790" cy="3732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08880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72030" y="521465"/>
            <a:ext cx="10069416" cy="914400"/>
          </a:xfrm>
        </p:spPr>
        <p:txBody>
          <a:bodyPr>
            <a:normAutofit fontScale="90000"/>
          </a:bodyPr>
          <a:lstStyle/>
          <a:p>
            <a:pPr algn="ctr"/>
            <a:r>
              <a:rPr lang="sv-SE" dirty="0"/>
              <a:t>Genomförande av tillsynskampanj i </a:t>
            </a:r>
            <a:r>
              <a:rPr lang="sv-SE" dirty="0">
                <a:solidFill>
                  <a:srgbClr val="FF0000"/>
                </a:solidFill>
              </a:rPr>
              <a:t>XX kommun</a:t>
            </a:r>
          </a:p>
        </p:txBody>
      </p:sp>
      <p:sp>
        <p:nvSpPr>
          <p:cNvPr id="3" name="Platshållare för text 2"/>
          <p:cNvSpPr>
            <a:spLocks noGrp="1"/>
          </p:cNvSpPr>
          <p:nvPr>
            <p:ph type="body" sz="half" idx="1"/>
          </p:nvPr>
        </p:nvSpPr>
        <p:spPr>
          <a:xfrm>
            <a:off x="1265716" y="1753499"/>
            <a:ext cx="8882043" cy="3581400"/>
          </a:xfrm>
        </p:spPr>
        <p:txBody>
          <a:bodyPr/>
          <a:lstStyle/>
          <a:p>
            <a:r>
              <a:rPr lang="sv-SE" dirty="0"/>
              <a:t>Beskriv projektplanen</a:t>
            </a:r>
          </a:p>
          <a:p>
            <a:r>
              <a:rPr lang="sv-SE" dirty="0"/>
              <a:t>Kontakt med media</a:t>
            </a:r>
          </a:p>
          <a:p>
            <a:r>
              <a:rPr lang="sv-SE" dirty="0"/>
              <a:t>Kontakt med fastighetsägare via utskick</a:t>
            </a:r>
          </a:p>
          <a:p>
            <a:r>
              <a:rPr lang="sv-SE" dirty="0">
                <a:solidFill>
                  <a:srgbClr val="FF0000"/>
                </a:solidFill>
              </a:rPr>
              <a:t>mm</a:t>
            </a:r>
          </a:p>
        </p:txBody>
      </p:sp>
    </p:spTree>
    <p:extLst>
      <p:ext uri="{BB962C8B-B14F-4D97-AF65-F5344CB8AC3E}">
        <p14:creationId xmlns:p14="http://schemas.microsoft.com/office/powerpoint/2010/main" val="461505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990751" y="449134"/>
            <a:ext cx="7772400" cy="1143000"/>
          </a:xfrm>
        </p:spPr>
        <p:txBody>
          <a:bodyPr>
            <a:normAutofit/>
          </a:bodyPr>
          <a:lstStyle/>
          <a:p>
            <a:r>
              <a:rPr lang="sv-SE" altLang="sv-SE" sz="4000" dirty="0"/>
              <a:t>Vad består tillsynsarbetet av?</a:t>
            </a:r>
          </a:p>
        </p:txBody>
      </p:sp>
      <p:sp>
        <p:nvSpPr>
          <p:cNvPr id="12292" name="Rectangle 5"/>
          <p:cNvSpPr>
            <a:spLocks noChangeArrowheads="1"/>
          </p:cNvSpPr>
          <p:nvPr/>
        </p:nvSpPr>
        <p:spPr bwMode="auto">
          <a:xfrm>
            <a:off x="2063750" y="1700212"/>
            <a:ext cx="7924800" cy="4656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SzPct val="100000"/>
              <a:buChar char="•"/>
              <a:defRPr sz="2400">
                <a:solidFill>
                  <a:schemeClr val="tx1"/>
                </a:solidFill>
                <a:latin typeface="Arial" panose="020B0604020202020204" pitchFamily="34" charset="0"/>
              </a:defRPr>
            </a:lvl1pPr>
            <a:lvl2pPr marL="742950" indent="-285750">
              <a:spcBef>
                <a:spcPct val="20000"/>
              </a:spcBef>
              <a:buSzPct val="100000"/>
              <a:buChar char="–"/>
              <a:defRPr sz="2400">
                <a:solidFill>
                  <a:schemeClr val="tx1"/>
                </a:solidFill>
                <a:latin typeface="Arial" panose="020B0604020202020204" pitchFamily="34" charset="0"/>
              </a:defRPr>
            </a:lvl2pPr>
            <a:lvl3pPr marL="1143000" indent="-228600">
              <a:spcBef>
                <a:spcPct val="20000"/>
              </a:spcBef>
              <a:buSzPct val="100000"/>
              <a:buChar char="•"/>
              <a:defRPr sz="2000">
                <a:solidFill>
                  <a:schemeClr val="tx1"/>
                </a:solidFill>
                <a:latin typeface="Arial" panose="020B0604020202020204" pitchFamily="34" charset="0"/>
              </a:defRPr>
            </a:lvl3pPr>
            <a:lvl4pPr marL="1600200" indent="-228600">
              <a:spcBef>
                <a:spcPct val="20000"/>
              </a:spcBef>
              <a:buSzPct val="100000"/>
              <a:buChar char="–"/>
              <a:defRPr>
                <a:solidFill>
                  <a:schemeClr val="tx1"/>
                </a:solidFill>
                <a:latin typeface="Arial" panose="020B0604020202020204" pitchFamily="34" charset="0"/>
              </a:defRPr>
            </a:lvl4pPr>
            <a:lvl5pPr marL="2057400" indent="-228600">
              <a:spcBef>
                <a:spcPct val="20000"/>
              </a:spcBef>
              <a:buSzPct val="10000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SzPct val="10000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SzPct val="10000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SzPct val="10000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SzPct val="100000"/>
              <a:buChar char="•"/>
              <a:defRPr sz="1600">
                <a:solidFill>
                  <a:schemeClr val="tx1"/>
                </a:solidFill>
                <a:latin typeface="Arial" panose="020B0604020202020204" pitchFamily="34" charset="0"/>
              </a:defRPr>
            </a:lvl9pPr>
          </a:lstStyle>
          <a:p>
            <a:pPr>
              <a:spcBef>
                <a:spcPct val="40000"/>
              </a:spcBef>
            </a:pPr>
            <a:r>
              <a:rPr lang="sv-SE" altLang="sv-SE" b="1" dirty="0"/>
              <a:t>Förebyggande</a:t>
            </a:r>
          </a:p>
          <a:p>
            <a:pPr lvl="1"/>
            <a:r>
              <a:rPr lang="sv-SE" altLang="sv-SE" dirty="0"/>
              <a:t>Bred information, t ex hemsida</a:t>
            </a:r>
          </a:p>
          <a:p>
            <a:pPr lvl="1"/>
            <a:r>
              <a:rPr lang="sv-SE" altLang="sv-SE" dirty="0"/>
              <a:t>Enskilda samtal, t ex telefon</a:t>
            </a:r>
          </a:p>
          <a:p>
            <a:pPr lvl="1"/>
            <a:r>
              <a:rPr lang="sv-SE" altLang="sv-SE" dirty="0"/>
              <a:t>Media</a:t>
            </a:r>
          </a:p>
          <a:p>
            <a:pPr lvl="1"/>
            <a:r>
              <a:rPr lang="sv-SE" altLang="sv-SE" dirty="0"/>
              <a:t>Intern information på kommunen</a:t>
            </a:r>
          </a:p>
          <a:p>
            <a:r>
              <a:rPr lang="sv-SE" altLang="sv-SE" b="1" dirty="0"/>
              <a:t>Kontrollerande</a:t>
            </a:r>
          </a:p>
          <a:p>
            <a:pPr lvl="1"/>
            <a:r>
              <a:rPr lang="sv-SE" altLang="sv-SE" dirty="0"/>
              <a:t>Tips</a:t>
            </a:r>
          </a:p>
          <a:p>
            <a:pPr lvl="1"/>
            <a:r>
              <a:rPr lang="sv-SE" altLang="sv-SE" dirty="0"/>
              <a:t>Initiativärenden</a:t>
            </a:r>
          </a:p>
          <a:p>
            <a:pPr lvl="1"/>
            <a:r>
              <a:rPr lang="sv-SE" altLang="sv-SE" b="1" dirty="0"/>
              <a:t>Tillsynskampanj</a:t>
            </a:r>
          </a:p>
          <a:p>
            <a:r>
              <a:rPr lang="sv-SE" altLang="sv-SE" b="1" dirty="0"/>
              <a:t>Anmäla misstänkta brott</a:t>
            </a:r>
          </a:p>
          <a:p>
            <a:pPr marL="457200" lvl="1" indent="0">
              <a:buNone/>
            </a:pPr>
            <a:endParaRPr lang="sv-SE" altLang="sv-SE" dirty="0"/>
          </a:p>
        </p:txBody>
      </p:sp>
      <p:pic>
        <p:nvPicPr>
          <p:cNvPr id="12293" name="Picture 7">
            <a:extLst>
              <a:ext uri="{C183D7F6-B498-43B3-948B-1728B52AA6E4}">
                <adec:decorative xmlns:adec="http://schemas.microsoft.com/office/drawing/2017/decorative" val="1"/>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rot="750360">
            <a:off x="8271326" y="1584794"/>
            <a:ext cx="2406650" cy="1727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294" name="Picture 8">
            <a:extLst>
              <a:ext uri="{C183D7F6-B498-43B3-948B-1728B52AA6E4}">
                <adec:decorative xmlns:adec="http://schemas.microsoft.com/office/drawing/2017/decorative" val="1"/>
              </a:ext>
            </a:extLst>
          </p:cNvPr>
          <p:cNvPicPr>
            <a:picLocks noChangeAspect="1" noChangeArrowheads="1"/>
          </p:cNvPicPr>
          <p:nvPr/>
        </p:nvPicPr>
        <p:blipFill>
          <a:blip r:embed="rId4" cstate="email">
            <a:lum bright="4000"/>
            <a:extLst>
              <a:ext uri="{28A0092B-C50C-407E-A947-70E740481C1C}">
                <a14:useLocalDpi xmlns:a14="http://schemas.microsoft.com/office/drawing/2010/main"/>
              </a:ext>
            </a:extLst>
          </a:blip>
          <a:srcRect/>
          <a:stretch>
            <a:fillRect/>
          </a:stretch>
        </p:blipFill>
        <p:spPr bwMode="auto">
          <a:xfrm>
            <a:off x="7710938" y="4028280"/>
            <a:ext cx="3527425" cy="20907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2" name="Höger 1">
            <a:extLst>
              <a:ext uri="{C183D7F6-B498-43B3-948B-1728B52AA6E4}">
                <adec:decorative xmlns:adec="http://schemas.microsoft.com/office/drawing/2017/decorative" val="1"/>
              </a:ext>
            </a:extLst>
          </p:cNvPr>
          <p:cNvSpPr/>
          <p:nvPr/>
        </p:nvSpPr>
        <p:spPr>
          <a:xfrm>
            <a:off x="698500" y="4947680"/>
            <a:ext cx="2158314" cy="889686"/>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0428315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txBox="1">
            <a:spLocks noGrp="1"/>
          </p:cNvSpPr>
          <p:nvPr>
            <p:ph type="title" idx="4294967295"/>
          </p:nvPr>
        </p:nvSpPr>
        <p:spPr>
          <a:xfrm>
            <a:off x="2926080" y="337491"/>
            <a:ext cx="6976321" cy="70788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4000" b="0" i="0" u="none" strike="noStrike" kern="1200" cap="none" spc="0" normalizeH="0" baseline="0" noProof="0" dirty="0">
                <a:ln>
                  <a:noFill/>
                </a:ln>
                <a:solidFill>
                  <a:schemeClr val="tx1"/>
                </a:solidFill>
                <a:effectLst/>
                <a:uLnTx/>
                <a:uFillTx/>
                <a:latin typeface="+mn-lt"/>
                <a:ea typeface="+mn-ea"/>
                <a:cs typeface="+mn-cs"/>
              </a:rPr>
              <a:t>Prioritering av tillsynsärenden</a:t>
            </a:r>
          </a:p>
        </p:txBody>
      </p:sp>
      <p:pic>
        <p:nvPicPr>
          <p:cNvPr id="3" name="Platshållare för innehåll 2" descr="Figur som beskriver förhållandet mellan tid sedan överträdelse och påverkan på strandskyddet. Ju kortare tid och ju större påverkan desto högre prioritet"/>
          <p:cNvPicPr>
            <a:picLocks noGrp="1" noChangeAspect="1"/>
          </p:cNvPicPr>
          <p:nvPr>
            <p:ph idx="1"/>
          </p:nvPr>
        </p:nvPicPr>
        <p:blipFill>
          <a:blip r:embed="rId3">
            <a:extLst>
              <a:ext uri="{28A0092B-C50C-407E-A947-70E740481C1C}">
                <a14:useLocalDpi xmlns:a14="http://schemas.microsoft.com/office/drawing/2010/main"/>
              </a:ext>
            </a:extLst>
          </a:blip>
          <a:stretch>
            <a:fillRect/>
          </a:stretch>
        </p:blipFill>
        <p:spPr>
          <a:xfrm>
            <a:off x="3032608" y="1495740"/>
            <a:ext cx="6455085" cy="4886003"/>
          </a:xfrm>
        </p:spPr>
      </p:pic>
    </p:spTree>
    <p:extLst>
      <p:ext uri="{BB962C8B-B14F-4D97-AF65-F5344CB8AC3E}">
        <p14:creationId xmlns:p14="http://schemas.microsoft.com/office/powerpoint/2010/main" val="2003068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ubrik 1"/>
          <p:cNvSpPr>
            <a:spLocks noGrp="1" noChangeArrowheads="1"/>
          </p:cNvSpPr>
          <p:nvPr>
            <p:ph type="title"/>
          </p:nvPr>
        </p:nvSpPr>
        <p:spPr>
          <a:xfrm>
            <a:off x="664143" y="382586"/>
            <a:ext cx="10655166" cy="1212850"/>
          </a:xfrm>
        </p:spPr>
        <p:txBody>
          <a:bodyPr>
            <a:normAutofit/>
          </a:bodyPr>
          <a:lstStyle/>
          <a:p>
            <a:r>
              <a:rPr lang="sv-SE" altLang="sv-SE" sz="4000" dirty="0"/>
              <a:t>Framgångsfaktorer för en god strandskyddstillsyn</a:t>
            </a:r>
          </a:p>
        </p:txBody>
      </p:sp>
      <p:sp>
        <p:nvSpPr>
          <p:cNvPr id="28675" name="Platshållare för innehåll 2"/>
          <p:cNvSpPr>
            <a:spLocks noGrp="1" noChangeArrowheads="1"/>
          </p:cNvSpPr>
          <p:nvPr>
            <p:ph idx="1"/>
          </p:nvPr>
        </p:nvSpPr>
        <p:spPr>
          <a:xfrm>
            <a:off x="1128409" y="1896895"/>
            <a:ext cx="9380841" cy="3365670"/>
          </a:xfrm>
        </p:spPr>
        <p:txBody>
          <a:bodyPr/>
          <a:lstStyle/>
          <a:p>
            <a:r>
              <a:rPr lang="sv-SE" altLang="sv-SE" dirty="0"/>
              <a:t>Att ha rutiner</a:t>
            </a:r>
          </a:p>
          <a:p>
            <a:r>
              <a:rPr lang="sv-SE" altLang="sv-SE" dirty="0"/>
              <a:t>Att planera tillsynen</a:t>
            </a:r>
          </a:p>
          <a:p>
            <a:r>
              <a:rPr lang="sv-SE" altLang="sv-SE" dirty="0"/>
              <a:t>Att ha fokus på rättelse i naturen</a:t>
            </a:r>
          </a:p>
          <a:p>
            <a:r>
              <a:rPr lang="sv-SE" altLang="sv-SE" dirty="0"/>
              <a:t>Att enbart försvara allmänna intressen</a:t>
            </a:r>
          </a:p>
          <a:p>
            <a:r>
              <a:rPr lang="sv-SE" altLang="sv-SE" dirty="0"/>
              <a:t>Att stödja tillsynen i hela organisationen</a:t>
            </a:r>
          </a:p>
          <a:p>
            <a:r>
              <a:rPr lang="sv-SE" altLang="sv-SE" dirty="0"/>
              <a:t>Arbeta med bemötande – ofta privatpersoner</a:t>
            </a:r>
          </a:p>
          <a:p>
            <a:endParaRPr lang="sv-SE" altLang="sv-SE" dirty="0"/>
          </a:p>
        </p:txBody>
      </p:sp>
    </p:spTree>
    <p:extLst>
      <p:ext uri="{BB962C8B-B14F-4D97-AF65-F5344CB8AC3E}">
        <p14:creationId xmlns:p14="http://schemas.microsoft.com/office/powerpoint/2010/main" val="933483531"/>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A3299970AB2969498316BC74C195A31F" ma:contentTypeVersion="0" ma:contentTypeDescription="Skapa ett nytt dokument." ma:contentTypeScope="" ma:versionID="a9c64e6d8f864c3d01a0e4a55d623545">
  <xsd:schema xmlns:xsd="http://www.w3.org/2001/XMLSchema" xmlns:xs="http://www.w3.org/2001/XMLSchema" xmlns:p="http://schemas.microsoft.com/office/2006/metadata/properties" targetNamespace="http://schemas.microsoft.com/office/2006/metadata/properties" ma:root="true" ma:fieldsID="01e9e1ecdd3e1d6d94bcbbb35bc0804a">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31DEC92-BAA3-431F-A116-E1965EE7516C}">
  <ds:schemaRef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69F4DFBA-E65F-4075-BEB8-3FA2BF59DB1A}">
  <ds:schemaRefs>
    <ds:schemaRef ds:uri="http://schemas.microsoft.com/sharepoint/v3/contenttype/forms"/>
  </ds:schemaRefs>
</ds:datastoreItem>
</file>

<file path=customXml/itemProps3.xml><?xml version="1.0" encoding="utf-8"?>
<ds:datastoreItem xmlns:ds="http://schemas.openxmlformats.org/officeDocument/2006/customXml" ds:itemID="{4482FD01-C7DF-40F2-8916-80189FC4BB6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337</TotalTime>
  <Words>1069</Words>
  <Application>Microsoft Office PowerPoint</Application>
  <PresentationFormat>Bredbild</PresentationFormat>
  <Paragraphs>67</Paragraphs>
  <Slides>8</Slides>
  <Notes>5</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8</vt:i4>
      </vt:variant>
    </vt:vector>
  </HeadingPairs>
  <TitlesOfParts>
    <vt:vector size="13" baseType="lpstr">
      <vt:lpstr>Arial</vt:lpstr>
      <vt:lpstr>Calibri</vt:lpstr>
      <vt:lpstr>Calibri Light</vt:lpstr>
      <vt:lpstr>Times New Roman</vt:lpstr>
      <vt:lpstr>Office-tema</vt:lpstr>
      <vt:lpstr>Planerad strandskyddstillsyn</vt:lpstr>
      <vt:lpstr>Vad är strandskydd?</vt:lpstr>
      <vt:lpstr>Inom strandskyddat område är det förbjudet att:</vt:lpstr>
      <vt:lpstr>Tillsynskampanj för planerad strandskyddstillsyn </vt:lpstr>
      <vt:lpstr>Genomförande av tillsynskampanj i XX kommun</vt:lpstr>
      <vt:lpstr>Vad består tillsynsarbetet av?</vt:lpstr>
      <vt:lpstr>Prioritering av tillsynsärenden</vt:lpstr>
      <vt:lpstr>Framgångsfaktorer för en god strandskyddstillsyn</vt:lpstr>
    </vt:vector>
  </TitlesOfParts>
  <Company>Lerums kommun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Åsa Bergsten</dc:creator>
  <cp:lastModifiedBy>Nilsson Hannes</cp:lastModifiedBy>
  <cp:revision>11</cp:revision>
  <dcterms:created xsi:type="dcterms:W3CDTF">2019-04-04T11:50:27Z</dcterms:created>
  <dcterms:modified xsi:type="dcterms:W3CDTF">2022-10-03T05:31:01Z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0x010100A3299970AB2969498316BC74C195A31F</vt:lpwstr>
  </property>
</Properties>
</file>