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306" r:id="rId5"/>
    <p:sldId id="258" r:id="rId6"/>
    <p:sldId id="279" r:id="rId7"/>
    <p:sldId id="300" r:id="rId8"/>
    <p:sldId id="278" r:id="rId9"/>
    <p:sldId id="273" r:id="rId10"/>
    <p:sldId id="274" r:id="rId11"/>
    <p:sldId id="282" r:id="rId12"/>
    <p:sldId id="277" r:id="rId13"/>
    <p:sldId id="275" r:id="rId14"/>
    <p:sldId id="276" r:id="rId15"/>
    <p:sldId id="281" r:id="rId16"/>
    <p:sldId id="280" r:id="rId17"/>
    <p:sldId id="283" r:id="rId18"/>
    <p:sldId id="301" r:id="rId19"/>
    <p:sldId id="257" r:id="rId20"/>
    <p:sldId id="302" r:id="rId21"/>
    <p:sldId id="259" r:id="rId22"/>
    <p:sldId id="260" r:id="rId23"/>
    <p:sldId id="261" r:id="rId24"/>
    <p:sldId id="262" r:id="rId25"/>
    <p:sldId id="263" r:id="rId26"/>
    <p:sldId id="264" r:id="rId27"/>
    <p:sldId id="265" r:id="rId28"/>
    <p:sldId id="266" r:id="rId29"/>
    <p:sldId id="267" r:id="rId30"/>
    <p:sldId id="268" r:id="rId31"/>
    <p:sldId id="307" r:id="rId32"/>
    <p:sldId id="269" r:id="rId33"/>
    <p:sldId id="270" r:id="rId34"/>
    <p:sldId id="271" r:id="rId35"/>
    <p:sldId id="304" r:id="rId36"/>
    <p:sldId id="305" r:id="rId37"/>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lsson Patrik" initials="KP" lastIdx="2" clrIdx="0">
    <p:extLst>
      <p:ext uri="{19B8F6BF-5375-455C-9EA6-DF929625EA0E}">
        <p15:presenceInfo xmlns:p15="http://schemas.microsoft.com/office/powerpoint/2012/main" userId="S::patrik.karlsson@lansstyrelsen.se::5ab02122-a68c-4514-9b3a-777a6abae6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B9B9"/>
    <a:srgbClr val="0296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5" autoAdjust="0"/>
    <p:restoredTop sz="86492" autoAdjust="0"/>
  </p:normalViewPr>
  <p:slideViewPr>
    <p:cSldViewPr snapToGrid="0">
      <p:cViewPr varScale="1">
        <p:scale>
          <a:sx n="98" d="100"/>
          <a:sy n="98" d="100"/>
        </p:scale>
        <p:origin x="1014" y="96"/>
      </p:cViewPr>
      <p:guideLst/>
    </p:cSldViewPr>
  </p:slideViewPr>
  <p:outlineViewPr>
    <p:cViewPr>
      <p:scale>
        <a:sx n="33" d="100"/>
        <a:sy n="33" d="100"/>
      </p:scale>
      <p:origin x="0" y="-5904"/>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8B46B84-3A47-4064-9A2E-ADED7E1E8B15}" type="datetimeFigureOut">
              <a:rPr lang="sv-SE" smtClean="0"/>
              <a:t>2021-03-17</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2BFB691-F1AF-4E6C-9B74-377441340D82}" type="slidenum">
              <a:rPr lang="sv-SE" smtClean="0"/>
              <a:t>‹#›</a:t>
            </a:fld>
            <a:endParaRPr lang="sv-SE"/>
          </a:p>
        </p:txBody>
      </p:sp>
    </p:spTree>
    <p:extLst>
      <p:ext uri="{BB962C8B-B14F-4D97-AF65-F5344CB8AC3E}">
        <p14:creationId xmlns:p14="http://schemas.microsoft.com/office/powerpoint/2010/main" val="3833938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Välkomna!</a:t>
            </a:r>
          </a:p>
        </p:txBody>
      </p:sp>
      <p:sp>
        <p:nvSpPr>
          <p:cNvPr id="4" name="Platshållare för bildnummer 3"/>
          <p:cNvSpPr>
            <a:spLocks noGrp="1"/>
          </p:cNvSpPr>
          <p:nvPr>
            <p:ph type="sldNum" sz="quarter" idx="5"/>
          </p:nvPr>
        </p:nvSpPr>
        <p:spPr/>
        <p:txBody>
          <a:bodyPr/>
          <a:lstStyle/>
          <a:p>
            <a:fld id="{22BFB691-F1AF-4E6C-9B74-377441340D82}" type="slidenum">
              <a:rPr lang="sv-SE" smtClean="0"/>
              <a:t>1</a:t>
            </a:fld>
            <a:endParaRPr lang="sv-SE"/>
          </a:p>
        </p:txBody>
      </p:sp>
    </p:spTree>
    <p:extLst>
      <p:ext uri="{BB962C8B-B14F-4D97-AF65-F5344CB8AC3E}">
        <p14:creationId xmlns:p14="http://schemas.microsoft.com/office/powerpoint/2010/main" val="62283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2BFB691-F1AF-4E6C-9B74-377441340D82}" type="slidenum">
              <a:rPr lang="sv-SE" smtClean="0"/>
              <a:t>10</a:t>
            </a:fld>
            <a:endParaRPr lang="sv-SE"/>
          </a:p>
        </p:txBody>
      </p:sp>
    </p:spTree>
    <p:extLst>
      <p:ext uri="{BB962C8B-B14F-4D97-AF65-F5344CB8AC3E}">
        <p14:creationId xmlns:p14="http://schemas.microsoft.com/office/powerpoint/2010/main" val="3471794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2BFB691-F1AF-4E6C-9B74-377441340D82}" type="slidenum">
              <a:rPr lang="sv-SE" smtClean="0"/>
              <a:t>11</a:t>
            </a:fld>
            <a:endParaRPr lang="sv-SE"/>
          </a:p>
        </p:txBody>
      </p:sp>
    </p:spTree>
    <p:extLst>
      <p:ext uri="{BB962C8B-B14F-4D97-AF65-F5344CB8AC3E}">
        <p14:creationId xmlns:p14="http://schemas.microsoft.com/office/powerpoint/2010/main" val="3837791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2BFB691-F1AF-4E6C-9B74-377441340D82}" type="slidenum">
              <a:rPr lang="sv-SE" smtClean="0"/>
              <a:t>12</a:t>
            </a:fld>
            <a:endParaRPr lang="sv-SE"/>
          </a:p>
        </p:txBody>
      </p:sp>
    </p:spTree>
    <p:extLst>
      <p:ext uri="{BB962C8B-B14F-4D97-AF65-F5344CB8AC3E}">
        <p14:creationId xmlns:p14="http://schemas.microsoft.com/office/powerpoint/2010/main" val="1445739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rekommenderar att underlaget normalt sett kommuniceras – inte för att vi måste, utan för att frågan om avgifter ofta är känslig. Vi förebygger många överklaganden genom att göra en kommunicering i de </a:t>
            </a:r>
            <a:r>
              <a:rPr lang="sv-SE"/>
              <a:t>här ärendena.</a:t>
            </a:r>
            <a:endParaRPr lang="sv-SE" dirty="0"/>
          </a:p>
          <a:p>
            <a:endParaRPr lang="sv-SE" dirty="0"/>
          </a:p>
          <a:p>
            <a:r>
              <a:rPr lang="sv-SE" dirty="0"/>
              <a:t>Ej kommunicerad = beslut är inte fattat</a:t>
            </a:r>
          </a:p>
          <a:p>
            <a:r>
              <a:rPr lang="sv-SE" dirty="0"/>
              <a:t>Ska ej faktureras = faktura ska av någon anledning inte skickas, åtminstone inte just nu – kan t.ex. användas när beslut är fattat, men avgift är aktuell först nästa år</a:t>
            </a:r>
          </a:p>
        </p:txBody>
      </p:sp>
      <p:sp>
        <p:nvSpPr>
          <p:cNvPr id="4" name="Platshållare för bildnummer 3"/>
          <p:cNvSpPr>
            <a:spLocks noGrp="1"/>
          </p:cNvSpPr>
          <p:nvPr>
            <p:ph type="sldNum" sz="quarter" idx="5"/>
          </p:nvPr>
        </p:nvSpPr>
        <p:spPr/>
        <p:txBody>
          <a:bodyPr/>
          <a:lstStyle/>
          <a:p>
            <a:fld id="{22BFB691-F1AF-4E6C-9B74-377441340D82}" type="slidenum">
              <a:rPr lang="sv-SE" smtClean="0"/>
              <a:t>13</a:t>
            </a:fld>
            <a:endParaRPr lang="sv-SE"/>
          </a:p>
        </p:txBody>
      </p:sp>
    </p:spTree>
    <p:extLst>
      <p:ext uri="{BB962C8B-B14F-4D97-AF65-F5344CB8AC3E}">
        <p14:creationId xmlns:p14="http://schemas.microsoft.com/office/powerpoint/2010/main" val="205284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Vilket underlag som finns för att hitta nya eller upphävda tillstånd varierar mellan län till län – därför finns inget färdigt varken i </a:t>
            </a:r>
            <a:r>
              <a:rPr lang="sv-SE" dirty="0" err="1"/>
              <a:t>NikITa</a:t>
            </a:r>
            <a:r>
              <a:rPr lang="sv-SE" dirty="0"/>
              <a:t> eller i det här projektet. Platina ger numera ett hyfsat underlag för statistik.</a:t>
            </a:r>
          </a:p>
        </p:txBody>
      </p:sp>
      <p:sp>
        <p:nvSpPr>
          <p:cNvPr id="4" name="Platshållare för bildnummer 3"/>
          <p:cNvSpPr>
            <a:spLocks noGrp="1"/>
          </p:cNvSpPr>
          <p:nvPr>
            <p:ph type="sldNum" sz="quarter" idx="5"/>
          </p:nvPr>
        </p:nvSpPr>
        <p:spPr/>
        <p:txBody>
          <a:bodyPr/>
          <a:lstStyle/>
          <a:p>
            <a:fld id="{22BFB691-F1AF-4E6C-9B74-377441340D82}" type="slidenum">
              <a:rPr lang="sv-SE" smtClean="0"/>
              <a:t>14</a:t>
            </a:fld>
            <a:endParaRPr lang="sv-SE"/>
          </a:p>
        </p:txBody>
      </p:sp>
    </p:spTree>
    <p:extLst>
      <p:ext uri="{BB962C8B-B14F-4D97-AF65-F5344CB8AC3E}">
        <p14:creationId xmlns:p14="http://schemas.microsoft.com/office/powerpoint/2010/main" val="3427677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2BFB691-F1AF-4E6C-9B74-377441340D82}" type="slidenum">
              <a:rPr lang="sv-SE" smtClean="0"/>
              <a:t>15</a:t>
            </a:fld>
            <a:endParaRPr lang="sv-SE"/>
          </a:p>
        </p:txBody>
      </p:sp>
    </p:spTree>
    <p:extLst>
      <p:ext uri="{BB962C8B-B14F-4D97-AF65-F5344CB8AC3E}">
        <p14:creationId xmlns:p14="http://schemas.microsoft.com/office/powerpoint/2010/main" val="768948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Steg 1 – Upprätta ett arbetsdokument i platina</a:t>
            </a:r>
            <a:r>
              <a:rPr lang="sv-SE" sz="1200" kern="1200" dirty="0">
                <a:solidFill>
                  <a:schemeClr val="tx1"/>
                </a:solidFill>
                <a:effectLst/>
                <a:latin typeface="+mn-lt"/>
                <a:ea typeface="+mn-ea"/>
                <a:cs typeface="+mn-cs"/>
              </a:rPr>
              <a:t>. Det finns färdiga fraser som ska väljas när man upprättar ett ärende. Se rutinen. </a:t>
            </a:r>
          </a:p>
          <a:p>
            <a:r>
              <a:rPr lang="sv-SE" sz="1200" kern="1200" dirty="0">
                <a:solidFill>
                  <a:schemeClr val="tx1"/>
                </a:solidFill>
                <a:effectLst/>
                <a:latin typeface="+mn-lt"/>
                <a:ea typeface="+mn-ea"/>
                <a:cs typeface="+mn-cs"/>
              </a:rPr>
              <a:t>VÄS: 555</a:t>
            </a:r>
          </a:p>
          <a:p>
            <a:r>
              <a:rPr lang="sv-SE" sz="1200" kern="1200" dirty="0">
                <a:solidFill>
                  <a:schemeClr val="tx1"/>
                </a:solidFill>
                <a:effectLst/>
                <a:latin typeface="+mn-lt"/>
                <a:ea typeface="+mn-ea"/>
                <a:cs typeface="+mn-cs"/>
              </a:rPr>
              <a:t>Ärendetyp: Avgift</a:t>
            </a:r>
          </a:p>
          <a:p>
            <a:r>
              <a:rPr lang="sv-SE" sz="1200" kern="1200" dirty="0">
                <a:solidFill>
                  <a:schemeClr val="tx1"/>
                </a:solidFill>
                <a:effectLst/>
                <a:latin typeface="+mn-lt"/>
                <a:ea typeface="+mn-ea"/>
                <a:cs typeface="+mn-cs"/>
              </a:rPr>
              <a:t>Rubrik: Beslut om avgifter för prövning och tillsyn [ÅR] för [verksamhet]. </a:t>
            </a:r>
          </a:p>
          <a:p>
            <a:r>
              <a:rPr lang="sv-SE" sz="1200" kern="1200" dirty="0">
                <a:solidFill>
                  <a:schemeClr val="tx1"/>
                </a:solidFill>
                <a:effectLst/>
                <a:latin typeface="+mn-lt"/>
                <a:ea typeface="+mn-ea"/>
                <a:cs typeface="+mn-cs"/>
              </a:rPr>
              <a:t>Kategorisera ärendet i NikITa med kategori ”Avgifter”. </a:t>
            </a:r>
            <a:endParaRPr lang="sv-SE" dirty="0"/>
          </a:p>
          <a:p>
            <a:endParaRPr lang="sv-SE" dirty="0"/>
          </a:p>
        </p:txBody>
      </p:sp>
      <p:sp>
        <p:nvSpPr>
          <p:cNvPr id="4" name="Platshållare för bildnummer 3"/>
          <p:cNvSpPr>
            <a:spLocks noGrp="1"/>
          </p:cNvSpPr>
          <p:nvPr>
            <p:ph type="sldNum" sz="quarter" idx="5"/>
          </p:nvPr>
        </p:nvSpPr>
        <p:spPr/>
        <p:txBody>
          <a:bodyPr/>
          <a:lstStyle/>
          <a:p>
            <a:fld id="{22BFB691-F1AF-4E6C-9B74-377441340D82}" type="slidenum">
              <a:rPr lang="sv-SE" smtClean="0"/>
              <a:t>16</a:t>
            </a:fld>
            <a:endParaRPr lang="sv-SE"/>
          </a:p>
        </p:txBody>
      </p:sp>
    </p:spTree>
    <p:extLst>
      <p:ext uri="{BB962C8B-B14F-4D97-AF65-F5344CB8AC3E}">
        <p14:creationId xmlns:p14="http://schemas.microsoft.com/office/powerpoint/2010/main" val="314719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Steg 2 – Delgivning.</a:t>
            </a:r>
            <a:r>
              <a:rPr lang="sv-SE" sz="1200" kern="1200" dirty="0">
                <a:solidFill>
                  <a:schemeClr val="tx1"/>
                </a:solidFill>
                <a:effectLst/>
                <a:latin typeface="+mn-lt"/>
                <a:ea typeface="+mn-ea"/>
                <a:cs typeface="+mn-cs"/>
              </a:rPr>
              <a:t> Ska beslutet delges? Välj ett alternativ. Tryck nästa. Handlar bara om vad som skrivs ut i dokumentet, det är inget som ändras i ärendekort/handlingskort.</a:t>
            </a:r>
            <a:endParaRPr lang="sv-SE" sz="1200" b="1"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22BFB691-F1AF-4E6C-9B74-377441340D82}" type="slidenum">
              <a:rPr lang="sv-SE" smtClean="0"/>
              <a:t>17</a:t>
            </a:fld>
            <a:endParaRPr lang="sv-SE"/>
          </a:p>
        </p:txBody>
      </p:sp>
    </p:spTree>
    <p:extLst>
      <p:ext uri="{BB962C8B-B14F-4D97-AF65-F5344CB8AC3E}">
        <p14:creationId xmlns:p14="http://schemas.microsoft.com/office/powerpoint/2010/main" val="2696290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Steg 3 – Avgift tidigare beslut.</a:t>
            </a:r>
            <a:r>
              <a:rPr lang="sv-SE"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Val av olika alternativ. Beroende på vad man väljer så kommer dokumentets innehåll se olika ut.</a:t>
            </a:r>
          </a:p>
          <a:p>
            <a:pPr marL="0" indent="0">
              <a:buFont typeface="Arial" panose="020B0604020202020204" pitchFamily="34" charset="0"/>
              <a:buNone/>
            </a:pPr>
            <a:r>
              <a:rPr lang="sv-SE"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Har t.ex. verksamheten fått ett tillstånd under 2020 så gäller avgiften från och med nästkommande år dvs. 2021.</a:t>
            </a:r>
          </a:p>
          <a:p>
            <a:pPr marL="0" indent="0">
              <a:buFont typeface="Arial" panose="020B0604020202020204" pitchFamily="34" charset="0"/>
              <a:buNone/>
            </a:pP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Om det finns ett gammalt avgiftsbeslut så tänkt på att upphäva det beslutet. </a:t>
            </a:r>
          </a:p>
          <a:p>
            <a:pPr marL="17145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Observera hur man skriver in datumet.. t.ex. den 27 februari 2012. Det kan man se om man håller muspekaren ovanför lampan till höger.</a:t>
            </a:r>
          </a:p>
          <a:p>
            <a:pPr marL="0" indent="0">
              <a:buFont typeface="Arial" panose="020B0604020202020204" pitchFamily="34" charset="0"/>
              <a:buNone/>
            </a:pP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Beroende på vad man väljer här så kommer slutdokumentet som tas fram att se olika ut. </a:t>
            </a:r>
            <a:endParaRPr lang="sv-SE" dirty="0"/>
          </a:p>
        </p:txBody>
      </p:sp>
      <p:sp>
        <p:nvSpPr>
          <p:cNvPr id="4" name="Platshållare för bildnummer 3"/>
          <p:cNvSpPr>
            <a:spLocks noGrp="1"/>
          </p:cNvSpPr>
          <p:nvPr>
            <p:ph type="sldNum" sz="quarter" idx="5"/>
          </p:nvPr>
        </p:nvSpPr>
        <p:spPr/>
        <p:txBody>
          <a:bodyPr/>
          <a:lstStyle/>
          <a:p>
            <a:fld id="{22BFB691-F1AF-4E6C-9B74-377441340D82}" type="slidenum">
              <a:rPr lang="sv-SE" smtClean="0"/>
              <a:t>18</a:t>
            </a:fld>
            <a:endParaRPr lang="sv-SE"/>
          </a:p>
        </p:txBody>
      </p:sp>
    </p:spTree>
    <p:extLst>
      <p:ext uri="{BB962C8B-B14F-4D97-AF65-F5344CB8AC3E}">
        <p14:creationId xmlns:p14="http://schemas.microsoft.com/office/powerpoint/2010/main" val="2886093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Steg 4 – Motivering till beslut</a:t>
            </a:r>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Vad har vi för utgångsläge?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Har de ett tillstånd enligt MPF eller annan förordning?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Har de ett tillstånd men inte är tillståndspliktiga enligt MPF?</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Välj ett alternativ och skriv in datum då beslut om tillstånd gavs.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Beroende på vilket alternativ man väljer så kommer beslutsdokumentet se olika ut. Olika laghänvisningar och förslagstexter. Ange beslutsdatum. Obs hur man skriver datumet – se lampan till höger. Tryck nästas</a:t>
            </a:r>
          </a:p>
          <a:p>
            <a:endParaRPr lang="sv-SE" dirty="0"/>
          </a:p>
        </p:txBody>
      </p:sp>
      <p:sp>
        <p:nvSpPr>
          <p:cNvPr id="4" name="Platshållare för bildnummer 3"/>
          <p:cNvSpPr>
            <a:spLocks noGrp="1"/>
          </p:cNvSpPr>
          <p:nvPr>
            <p:ph type="sldNum" sz="quarter" idx="5"/>
          </p:nvPr>
        </p:nvSpPr>
        <p:spPr/>
        <p:txBody>
          <a:bodyPr/>
          <a:lstStyle/>
          <a:p>
            <a:fld id="{22BFB691-F1AF-4E6C-9B74-377441340D82}" type="slidenum">
              <a:rPr lang="sv-SE" smtClean="0"/>
              <a:t>19</a:t>
            </a:fld>
            <a:endParaRPr lang="sv-SE"/>
          </a:p>
        </p:txBody>
      </p:sp>
    </p:spTree>
    <p:extLst>
      <p:ext uri="{BB962C8B-B14F-4D97-AF65-F5344CB8AC3E}">
        <p14:creationId xmlns:p14="http://schemas.microsoft.com/office/powerpoint/2010/main" val="2961601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2BFB691-F1AF-4E6C-9B74-377441340D82}" type="slidenum">
              <a:rPr lang="sv-SE" smtClean="0"/>
              <a:t>2</a:t>
            </a:fld>
            <a:endParaRPr lang="sv-SE"/>
          </a:p>
        </p:txBody>
      </p:sp>
    </p:spTree>
    <p:extLst>
      <p:ext uri="{BB962C8B-B14F-4D97-AF65-F5344CB8AC3E}">
        <p14:creationId xmlns:p14="http://schemas.microsoft.com/office/powerpoint/2010/main" val="3101286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Steg 5 – Verksamhetskoder och avgifter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Finns det fler avgiftskoder?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Om ni svarar annan än </a:t>
            </a:r>
            <a:r>
              <a:rPr lang="sv-SE" sz="1200" kern="1200" dirty="0" err="1">
                <a:solidFill>
                  <a:schemeClr val="tx1"/>
                </a:solidFill>
                <a:effectLst/>
                <a:latin typeface="+mn-lt"/>
                <a:ea typeface="+mn-ea"/>
                <a:cs typeface="+mn-cs"/>
              </a:rPr>
              <a:t>lst</a:t>
            </a:r>
            <a:r>
              <a:rPr lang="sv-SE" sz="1200" kern="1200" dirty="0">
                <a:solidFill>
                  <a:schemeClr val="tx1"/>
                </a:solidFill>
                <a:effectLst/>
                <a:latin typeface="+mn-lt"/>
                <a:ea typeface="+mn-ea"/>
                <a:cs typeface="+mn-cs"/>
              </a:rPr>
              <a:t> så ska man ange om </a:t>
            </a:r>
            <a:r>
              <a:rPr lang="sv-SE" sz="1200" kern="1200" dirty="0" err="1">
                <a:solidFill>
                  <a:schemeClr val="tx1"/>
                </a:solidFill>
                <a:effectLst/>
                <a:latin typeface="+mn-lt"/>
                <a:ea typeface="+mn-ea"/>
                <a:cs typeface="+mn-cs"/>
              </a:rPr>
              <a:t>lst</a:t>
            </a:r>
            <a:r>
              <a:rPr lang="sv-SE" sz="1200" kern="1200" dirty="0">
                <a:solidFill>
                  <a:schemeClr val="tx1"/>
                </a:solidFill>
                <a:effectLst/>
                <a:latin typeface="+mn-lt"/>
                <a:ea typeface="+mn-ea"/>
                <a:cs typeface="+mn-cs"/>
              </a:rPr>
              <a:t> och t.ex. kommunen är enig om bedömningen av vilka koder som gäller.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Beroende på vad man svarar här så ser slutdokumentet olika ut.</a:t>
            </a:r>
          </a:p>
          <a:p>
            <a:endParaRPr lang="sv-SE" dirty="0"/>
          </a:p>
        </p:txBody>
      </p:sp>
      <p:sp>
        <p:nvSpPr>
          <p:cNvPr id="4" name="Platshållare för bildnummer 3"/>
          <p:cNvSpPr>
            <a:spLocks noGrp="1"/>
          </p:cNvSpPr>
          <p:nvPr>
            <p:ph type="sldNum" sz="quarter" idx="5"/>
          </p:nvPr>
        </p:nvSpPr>
        <p:spPr/>
        <p:txBody>
          <a:bodyPr/>
          <a:lstStyle/>
          <a:p>
            <a:fld id="{22BFB691-F1AF-4E6C-9B74-377441340D82}" type="slidenum">
              <a:rPr lang="sv-SE" smtClean="0"/>
              <a:t>20</a:t>
            </a:fld>
            <a:endParaRPr lang="sv-SE"/>
          </a:p>
        </p:txBody>
      </p:sp>
    </p:spTree>
    <p:extLst>
      <p:ext uri="{BB962C8B-B14F-4D97-AF65-F5344CB8AC3E}">
        <p14:creationId xmlns:p14="http://schemas.microsoft.com/office/powerpoint/2010/main" val="106110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2BFB691-F1AF-4E6C-9B74-377441340D82}" type="slidenum">
              <a:rPr lang="sv-SE" smtClean="0"/>
              <a:t>21</a:t>
            </a:fld>
            <a:endParaRPr lang="sv-SE"/>
          </a:p>
        </p:txBody>
      </p:sp>
    </p:spTree>
    <p:extLst>
      <p:ext uri="{BB962C8B-B14F-4D97-AF65-F5344CB8AC3E}">
        <p14:creationId xmlns:p14="http://schemas.microsoft.com/office/powerpoint/2010/main" val="1354609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Steg 7 – Överklagandemyndighet.</a:t>
            </a:r>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Detta beslut kan överklagas och välj därför rätt överklagandeinstans. Allt som oftast mark- och miljödomstolen som automatiskt är ”</a:t>
            </a:r>
            <a:r>
              <a:rPr lang="sv-SE" sz="1200" kern="1200" dirty="0" err="1">
                <a:solidFill>
                  <a:schemeClr val="tx1"/>
                </a:solidFill>
                <a:effectLst/>
                <a:latin typeface="+mn-lt"/>
                <a:ea typeface="+mn-ea"/>
                <a:cs typeface="+mn-cs"/>
              </a:rPr>
              <a:t>ibockat</a:t>
            </a:r>
            <a:r>
              <a:rPr lang="sv-SE"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Förenklad delgivning (används endast av juristerna)</a:t>
            </a:r>
          </a:p>
          <a:p>
            <a:endParaRPr lang="sv-SE" dirty="0"/>
          </a:p>
        </p:txBody>
      </p:sp>
      <p:sp>
        <p:nvSpPr>
          <p:cNvPr id="4" name="Platshållare för bildnummer 3"/>
          <p:cNvSpPr>
            <a:spLocks noGrp="1"/>
          </p:cNvSpPr>
          <p:nvPr>
            <p:ph type="sldNum" sz="quarter" idx="5"/>
          </p:nvPr>
        </p:nvSpPr>
        <p:spPr/>
        <p:txBody>
          <a:bodyPr/>
          <a:lstStyle/>
          <a:p>
            <a:fld id="{22BFB691-F1AF-4E6C-9B74-377441340D82}" type="slidenum">
              <a:rPr lang="sv-SE" smtClean="0"/>
              <a:t>22</a:t>
            </a:fld>
            <a:endParaRPr lang="sv-SE"/>
          </a:p>
        </p:txBody>
      </p:sp>
    </p:spTree>
    <p:extLst>
      <p:ext uri="{BB962C8B-B14F-4D97-AF65-F5344CB8AC3E}">
        <p14:creationId xmlns:p14="http://schemas.microsoft.com/office/powerpoint/2010/main" val="2811428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Steg 8 – Tilltal.</a:t>
            </a:r>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Välj om det är privatperson eller företag/organisation. Viktig att man aktivt väljer rätt så det blir rätt i beslutsmallen. TRYCK SEDAN PÅ SKAPA!</a:t>
            </a:r>
          </a:p>
          <a:p>
            <a:endParaRPr lang="sv-SE" dirty="0"/>
          </a:p>
        </p:txBody>
      </p:sp>
      <p:sp>
        <p:nvSpPr>
          <p:cNvPr id="4" name="Platshållare för bildnummer 3"/>
          <p:cNvSpPr>
            <a:spLocks noGrp="1"/>
          </p:cNvSpPr>
          <p:nvPr>
            <p:ph type="sldNum" sz="quarter" idx="5"/>
          </p:nvPr>
        </p:nvSpPr>
        <p:spPr/>
        <p:txBody>
          <a:bodyPr/>
          <a:lstStyle/>
          <a:p>
            <a:fld id="{22BFB691-F1AF-4E6C-9B74-377441340D82}" type="slidenum">
              <a:rPr lang="sv-SE" smtClean="0"/>
              <a:t>23</a:t>
            </a:fld>
            <a:endParaRPr lang="sv-SE"/>
          </a:p>
        </p:txBody>
      </p:sp>
    </p:spTree>
    <p:extLst>
      <p:ext uri="{BB962C8B-B14F-4D97-AF65-F5344CB8AC3E}">
        <p14:creationId xmlns:p14="http://schemas.microsoft.com/office/powerpoint/2010/main" val="3795989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2BFB691-F1AF-4E6C-9B74-377441340D82}" type="slidenum">
              <a:rPr lang="sv-SE" smtClean="0"/>
              <a:t>24</a:t>
            </a:fld>
            <a:endParaRPr lang="sv-SE"/>
          </a:p>
        </p:txBody>
      </p:sp>
    </p:spTree>
    <p:extLst>
      <p:ext uri="{BB962C8B-B14F-4D97-AF65-F5344CB8AC3E}">
        <p14:creationId xmlns:p14="http://schemas.microsoft.com/office/powerpoint/2010/main" val="3009028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2BFB691-F1AF-4E6C-9B74-377441340D82}" type="slidenum">
              <a:rPr lang="sv-SE" smtClean="0"/>
              <a:t>25</a:t>
            </a:fld>
            <a:endParaRPr lang="sv-SE"/>
          </a:p>
        </p:txBody>
      </p:sp>
    </p:spTree>
    <p:extLst>
      <p:ext uri="{BB962C8B-B14F-4D97-AF65-F5344CB8AC3E}">
        <p14:creationId xmlns:p14="http://schemas.microsoft.com/office/powerpoint/2010/main" val="2831203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2BFB691-F1AF-4E6C-9B74-377441340D82}" type="slidenum">
              <a:rPr lang="sv-SE" smtClean="0"/>
              <a:t>26</a:t>
            </a:fld>
            <a:endParaRPr lang="sv-SE"/>
          </a:p>
        </p:txBody>
      </p:sp>
    </p:spTree>
    <p:extLst>
      <p:ext uri="{BB962C8B-B14F-4D97-AF65-F5344CB8AC3E}">
        <p14:creationId xmlns:p14="http://schemas.microsoft.com/office/powerpoint/2010/main" val="3610857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2BFB691-F1AF-4E6C-9B74-377441340D82}" type="slidenum">
              <a:rPr lang="sv-SE" smtClean="0"/>
              <a:t>27</a:t>
            </a:fld>
            <a:endParaRPr lang="sv-SE"/>
          </a:p>
        </p:txBody>
      </p:sp>
    </p:spTree>
    <p:extLst>
      <p:ext uri="{BB962C8B-B14F-4D97-AF65-F5344CB8AC3E}">
        <p14:creationId xmlns:p14="http://schemas.microsoft.com/office/powerpoint/2010/main" val="2279860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Vi valde att synpunkter hade kommit in. Här ska vi bemöta synpunkterna.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Det står ett förslag här om man är överens med VU. Är man inte överens så får man skriva annat som bemöter </a:t>
            </a:r>
            <a:r>
              <a:rPr lang="sv-SE" sz="1200" dirty="0" err="1"/>
              <a:t>VU´s</a:t>
            </a:r>
            <a:r>
              <a:rPr lang="sv-SE" sz="1200" dirty="0"/>
              <a:t> synpunkter.</a:t>
            </a:r>
          </a:p>
          <a:p>
            <a:endParaRPr lang="sv-SE" dirty="0"/>
          </a:p>
        </p:txBody>
      </p:sp>
      <p:sp>
        <p:nvSpPr>
          <p:cNvPr id="4" name="Platshållare för bildnummer 3"/>
          <p:cNvSpPr>
            <a:spLocks noGrp="1"/>
          </p:cNvSpPr>
          <p:nvPr>
            <p:ph type="sldNum" sz="quarter" idx="5"/>
          </p:nvPr>
        </p:nvSpPr>
        <p:spPr/>
        <p:txBody>
          <a:bodyPr/>
          <a:lstStyle/>
          <a:p>
            <a:fld id="{22BFB691-F1AF-4E6C-9B74-377441340D82}" type="slidenum">
              <a:rPr lang="sv-SE" smtClean="0"/>
              <a:t>28</a:t>
            </a:fld>
            <a:endParaRPr lang="sv-SE"/>
          </a:p>
        </p:txBody>
      </p:sp>
    </p:spTree>
    <p:extLst>
      <p:ext uri="{BB962C8B-B14F-4D97-AF65-F5344CB8AC3E}">
        <p14:creationId xmlns:p14="http://schemas.microsoft.com/office/powerpoint/2010/main" val="2277983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2BFB691-F1AF-4E6C-9B74-377441340D82}" type="slidenum">
              <a:rPr lang="sv-SE" smtClean="0"/>
              <a:t>29</a:t>
            </a:fld>
            <a:endParaRPr lang="sv-SE"/>
          </a:p>
        </p:txBody>
      </p:sp>
    </p:spTree>
    <p:extLst>
      <p:ext uri="{BB962C8B-B14F-4D97-AF65-F5344CB8AC3E}">
        <p14:creationId xmlns:p14="http://schemas.microsoft.com/office/powerpoint/2010/main" val="348831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2BFB691-F1AF-4E6C-9B74-377441340D82}" type="slidenum">
              <a:rPr lang="sv-SE" smtClean="0"/>
              <a:t>3</a:t>
            </a:fld>
            <a:endParaRPr lang="sv-SE"/>
          </a:p>
        </p:txBody>
      </p:sp>
    </p:spTree>
    <p:extLst>
      <p:ext uri="{BB962C8B-B14F-4D97-AF65-F5344CB8AC3E}">
        <p14:creationId xmlns:p14="http://schemas.microsoft.com/office/powerpoint/2010/main" val="65196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2BFB691-F1AF-4E6C-9B74-377441340D82}" type="slidenum">
              <a:rPr lang="sv-SE" smtClean="0"/>
              <a:t>30</a:t>
            </a:fld>
            <a:endParaRPr lang="sv-SE"/>
          </a:p>
        </p:txBody>
      </p:sp>
    </p:spTree>
    <p:extLst>
      <p:ext uri="{BB962C8B-B14F-4D97-AF65-F5344CB8AC3E}">
        <p14:creationId xmlns:p14="http://schemas.microsoft.com/office/powerpoint/2010/main" val="523454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2BFB691-F1AF-4E6C-9B74-377441340D82}" type="slidenum">
              <a:rPr lang="sv-SE" smtClean="0"/>
              <a:t>31</a:t>
            </a:fld>
            <a:endParaRPr lang="sv-SE"/>
          </a:p>
        </p:txBody>
      </p:sp>
    </p:spTree>
    <p:extLst>
      <p:ext uri="{BB962C8B-B14F-4D97-AF65-F5344CB8AC3E}">
        <p14:creationId xmlns:p14="http://schemas.microsoft.com/office/powerpoint/2010/main" val="19167760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2BFB691-F1AF-4E6C-9B74-377441340D82}" type="slidenum">
              <a:rPr lang="sv-SE" smtClean="0"/>
              <a:t>32</a:t>
            </a:fld>
            <a:endParaRPr lang="sv-SE"/>
          </a:p>
        </p:txBody>
      </p:sp>
    </p:spTree>
    <p:extLst>
      <p:ext uri="{BB962C8B-B14F-4D97-AF65-F5344CB8AC3E}">
        <p14:creationId xmlns:p14="http://schemas.microsoft.com/office/powerpoint/2010/main" val="31659031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2BFB691-F1AF-4E6C-9B74-377441340D82}" type="slidenum">
              <a:rPr lang="sv-SE" smtClean="0"/>
              <a:t>33</a:t>
            </a:fld>
            <a:endParaRPr lang="sv-SE"/>
          </a:p>
        </p:txBody>
      </p:sp>
    </p:spTree>
    <p:extLst>
      <p:ext uri="{BB962C8B-B14F-4D97-AF65-F5344CB8AC3E}">
        <p14:creationId xmlns:p14="http://schemas.microsoft.com/office/powerpoint/2010/main" val="4052185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2BFB691-F1AF-4E6C-9B74-377441340D82}" type="slidenum">
              <a:rPr lang="sv-SE" smtClean="0"/>
              <a:t>4</a:t>
            </a:fld>
            <a:endParaRPr lang="sv-SE"/>
          </a:p>
        </p:txBody>
      </p:sp>
    </p:spTree>
    <p:extLst>
      <p:ext uri="{BB962C8B-B14F-4D97-AF65-F5344CB8AC3E}">
        <p14:creationId xmlns:p14="http://schemas.microsoft.com/office/powerpoint/2010/main" val="2959887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Formuleringen ”driver eller har tillstånd till” innebär i praktiken att avgiften gäller även om verksamheten inte bedrivs, så länge det finns ett gällande tillstånd.</a:t>
            </a:r>
          </a:p>
        </p:txBody>
      </p:sp>
      <p:sp>
        <p:nvSpPr>
          <p:cNvPr id="4" name="Platshållare för bildnummer 3"/>
          <p:cNvSpPr>
            <a:spLocks noGrp="1"/>
          </p:cNvSpPr>
          <p:nvPr>
            <p:ph type="sldNum" sz="quarter" idx="5"/>
          </p:nvPr>
        </p:nvSpPr>
        <p:spPr/>
        <p:txBody>
          <a:bodyPr/>
          <a:lstStyle/>
          <a:p>
            <a:fld id="{22BFB691-F1AF-4E6C-9B74-377441340D82}" type="slidenum">
              <a:rPr lang="sv-SE" smtClean="0"/>
              <a:t>5</a:t>
            </a:fld>
            <a:endParaRPr lang="sv-SE"/>
          </a:p>
        </p:txBody>
      </p:sp>
    </p:spTree>
    <p:extLst>
      <p:ext uri="{BB962C8B-B14F-4D97-AF65-F5344CB8AC3E}">
        <p14:creationId xmlns:p14="http://schemas.microsoft.com/office/powerpoint/2010/main" val="637701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2BFB691-F1AF-4E6C-9B74-377441340D82}" type="slidenum">
              <a:rPr lang="sv-SE" smtClean="0"/>
              <a:t>6</a:t>
            </a:fld>
            <a:endParaRPr lang="sv-SE"/>
          </a:p>
        </p:txBody>
      </p:sp>
    </p:spTree>
    <p:extLst>
      <p:ext uri="{BB962C8B-B14F-4D97-AF65-F5344CB8AC3E}">
        <p14:creationId xmlns:p14="http://schemas.microsoft.com/office/powerpoint/2010/main" val="1171683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2BFB691-F1AF-4E6C-9B74-377441340D82}" type="slidenum">
              <a:rPr lang="sv-SE" smtClean="0"/>
              <a:t>7</a:t>
            </a:fld>
            <a:endParaRPr lang="sv-SE"/>
          </a:p>
        </p:txBody>
      </p:sp>
    </p:spTree>
    <p:extLst>
      <p:ext uri="{BB962C8B-B14F-4D97-AF65-F5344CB8AC3E}">
        <p14:creationId xmlns:p14="http://schemas.microsoft.com/office/powerpoint/2010/main" val="1160050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inrättande av den här rutinen: Projektet har inte tagit ställning till hur eller när Länsstyrelserna gör detta. Det kan göras en större arbetsinsats med att skriva beslut gentemot samtliga anläggningar, det kan också fattas ett principbeslut att börja tillämpa rutinen på nya tillstånd och ändringar från och med nu etc.</a:t>
            </a:r>
          </a:p>
        </p:txBody>
      </p:sp>
      <p:sp>
        <p:nvSpPr>
          <p:cNvPr id="4" name="Platshållare för bildnummer 3"/>
          <p:cNvSpPr>
            <a:spLocks noGrp="1"/>
          </p:cNvSpPr>
          <p:nvPr>
            <p:ph type="sldNum" sz="quarter" idx="5"/>
          </p:nvPr>
        </p:nvSpPr>
        <p:spPr/>
        <p:txBody>
          <a:bodyPr/>
          <a:lstStyle/>
          <a:p>
            <a:fld id="{22BFB691-F1AF-4E6C-9B74-377441340D82}" type="slidenum">
              <a:rPr lang="sv-SE" smtClean="0"/>
              <a:t>8</a:t>
            </a:fld>
            <a:endParaRPr lang="sv-SE"/>
          </a:p>
        </p:txBody>
      </p:sp>
    </p:spTree>
    <p:extLst>
      <p:ext uri="{BB962C8B-B14F-4D97-AF65-F5344CB8AC3E}">
        <p14:creationId xmlns:p14="http://schemas.microsoft.com/office/powerpoint/2010/main" val="754756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Gränsdragningen endast aktuell vid nya tillstånd</a:t>
            </a:r>
          </a:p>
          <a:p>
            <a:r>
              <a:rPr lang="sv-SE" dirty="0"/>
              <a:t>- Vid gamla ”upptäckta” tillstånd eller andra situationer där avgift av någon anledning inte tagits ut, avgör varje myndighet själv från när avgiften ska påföras – normalt sett blir det antagligen ”från och med nu”. Vi har inte kunnat se något juridiskt hinder för att ta ut en retroaktiv avgift.</a:t>
            </a:r>
          </a:p>
        </p:txBody>
      </p:sp>
      <p:sp>
        <p:nvSpPr>
          <p:cNvPr id="4" name="Platshållare för bildnummer 3"/>
          <p:cNvSpPr>
            <a:spLocks noGrp="1"/>
          </p:cNvSpPr>
          <p:nvPr>
            <p:ph type="sldNum" sz="quarter" idx="5"/>
          </p:nvPr>
        </p:nvSpPr>
        <p:spPr/>
        <p:txBody>
          <a:bodyPr/>
          <a:lstStyle/>
          <a:p>
            <a:fld id="{22BFB691-F1AF-4E6C-9B74-377441340D82}" type="slidenum">
              <a:rPr lang="sv-SE" smtClean="0"/>
              <a:t>9</a:t>
            </a:fld>
            <a:endParaRPr lang="sv-SE"/>
          </a:p>
        </p:txBody>
      </p:sp>
    </p:spTree>
    <p:extLst>
      <p:ext uri="{BB962C8B-B14F-4D97-AF65-F5344CB8AC3E}">
        <p14:creationId xmlns:p14="http://schemas.microsoft.com/office/powerpoint/2010/main" val="1508906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196767-B594-4DB2-A42E-92D3F7D6354B}"/>
              </a:ext>
            </a:extLst>
          </p:cNvPr>
          <p:cNvSpPr>
            <a:spLocks noGrp="1"/>
          </p:cNvSpPr>
          <p:nvPr>
            <p:ph type="ctrTitle" hasCustomPrompt="1"/>
          </p:nvPr>
        </p:nvSpPr>
        <p:spPr>
          <a:xfrm>
            <a:off x="1524000" y="1122363"/>
            <a:ext cx="9144000" cy="2387600"/>
          </a:xfrm>
        </p:spPr>
        <p:txBody>
          <a:bodyPr anchor="b"/>
          <a:lstStyle>
            <a:lvl1pPr algn="ctr">
              <a:defRPr sz="6000">
                <a:solidFill>
                  <a:srgbClr val="029634"/>
                </a:solidFill>
              </a:defRPr>
            </a:lvl1pPr>
          </a:lstStyle>
          <a:p>
            <a:br>
              <a:rPr lang="sv-SE" dirty="0"/>
            </a:br>
            <a:r>
              <a:rPr lang="sv-SE" dirty="0"/>
              <a:t>Klicka här för att ändra mall för rubrikformat</a:t>
            </a:r>
          </a:p>
        </p:txBody>
      </p:sp>
      <p:sp>
        <p:nvSpPr>
          <p:cNvPr id="3" name="Underrubrik 2">
            <a:extLst>
              <a:ext uri="{FF2B5EF4-FFF2-40B4-BE49-F238E27FC236}">
                <a16:creationId xmlns:a16="http://schemas.microsoft.com/office/drawing/2014/main" id="{DFC83C4D-E936-4F58-BB2E-BCBC1BC31C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4" name="Platshållare för datum 3">
            <a:extLst>
              <a:ext uri="{FF2B5EF4-FFF2-40B4-BE49-F238E27FC236}">
                <a16:creationId xmlns:a16="http://schemas.microsoft.com/office/drawing/2014/main" id="{48EFF8AC-FD59-453A-A89E-A8DA3A3FB7E8}"/>
              </a:ext>
            </a:extLst>
          </p:cNvPr>
          <p:cNvSpPr>
            <a:spLocks noGrp="1"/>
          </p:cNvSpPr>
          <p:nvPr>
            <p:ph type="dt" sz="half" idx="10"/>
          </p:nvPr>
        </p:nvSpPr>
        <p:spPr/>
        <p:txBody>
          <a:bodyPr/>
          <a:lstStyle/>
          <a:p>
            <a:fld id="{B383601E-02DA-4A93-B99B-59DBBA6483F1}" type="datetime1">
              <a:rPr lang="sv-SE" smtClean="0"/>
              <a:t>2021-03-17</a:t>
            </a:fld>
            <a:endParaRPr lang="sv-SE"/>
          </a:p>
        </p:txBody>
      </p:sp>
      <p:sp>
        <p:nvSpPr>
          <p:cNvPr id="5" name="Platshållare för sidfot 4">
            <a:extLst>
              <a:ext uri="{FF2B5EF4-FFF2-40B4-BE49-F238E27FC236}">
                <a16:creationId xmlns:a16="http://schemas.microsoft.com/office/drawing/2014/main" id="{C334CF4A-87AD-45AD-A40F-E758D6EF8F9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3F56CDB-4FAE-4F0B-96AA-20F482F7C2B8}"/>
              </a:ext>
            </a:extLst>
          </p:cNvPr>
          <p:cNvSpPr>
            <a:spLocks noGrp="1"/>
          </p:cNvSpPr>
          <p:nvPr>
            <p:ph type="sldNum" sz="quarter" idx="12"/>
          </p:nvPr>
        </p:nvSpPr>
        <p:spPr/>
        <p:txBody>
          <a:bodyPr/>
          <a:lstStyle/>
          <a:p>
            <a:fld id="{ED923EB2-5F07-4102-BCD1-8FC20F2C880E}" type="slidenum">
              <a:rPr lang="sv-SE" smtClean="0"/>
              <a:t>‹#›</a:t>
            </a:fld>
            <a:endParaRPr lang="sv-SE"/>
          </a:p>
        </p:txBody>
      </p:sp>
      <p:pic>
        <p:nvPicPr>
          <p:cNvPr id="9" name="Bildobjekt 8">
            <a:extLst>
              <a:ext uri="{FF2B5EF4-FFF2-40B4-BE49-F238E27FC236}">
                <a16:creationId xmlns:a16="http://schemas.microsoft.com/office/drawing/2014/main" id="{0648F38D-20DA-4421-A87E-EC0A5FE363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7650" y="728089"/>
            <a:ext cx="1286150" cy="1273959"/>
          </a:xfrm>
          <a:prstGeom prst="rect">
            <a:avLst/>
          </a:prstGeom>
        </p:spPr>
      </p:pic>
    </p:spTree>
    <p:extLst>
      <p:ext uri="{BB962C8B-B14F-4D97-AF65-F5344CB8AC3E}">
        <p14:creationId xmlns:p14="http://schemas.microsoft.com/office/powerpoint/2010/main" val="1780593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54D9C6-DAD8-4113-AABE-6DC479181497}"/>
              </a:ext>
            </a:extLst>
          </p:cNvPr>
          <p:cNvSpPr>
            <a:spLocks noGrp="1"/>
          </p:cNvSpPr>
          <p:nvPr>
            <p:ph type="title"/>
          </p:nvPr>
        </p:nvSpPr>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1FA227BA-79F6-4F31-AB7B-5A78FBCDED18}"/>
              </a:ext>
            </a:extLst>
          </p:cNvPr>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D26F19CB-5A82-44E7-AF6A-B312974591A8}"/>
              </a:ext>
            </a:extLst>
          </p:cNvPr>
          <p:cNvSpPr>
            <a:spLocks noGrp="1"/>
          </p:cNvSpPr>
          <p:nvPr>
            <p:ph type="dt" sz="half" idx="10"/>
          </p:nvPr>
        </p:nvSpPr>
        <p:spPr/>
        <p:txBody>
          <a:bodyPr/>
          <a:lstStyle/>
          <a:p>
            <a:fld id="{A7BF6066-DB32-488E-9ACB-2D98DE95FCB4}" type="datetime1">
              <a:rPr lang="sv-SE" smtClean="0"/>
              <a:t>2021-03-17</a:t>
            </a:fld>
            <a:endParaRPr lang="sv-SE"/>
          </a:p>
        </p:txBody>
      </p:sp>
      <p:sp>
        <p:nvSpPr>
          <p:cNvPr id="5" name="Platshållare för sidfot 4">
            <a:extLst>
              <a:ext uri="{FF2B5EF4-FFF2-40B4-BE49-F238E27FC236}">
                <a16:creationId xmlns:a16="http://schemas.microsoft.com/office/drawing/2014/main" id="{9EA0C148-AB5C-416D-97E9-29625CDD089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789A2BF-EC2C-466C-9BEE-F0C39AC4B714}"/>
              </a:ext>
            </a:extLst>
          </p:cNvPr>
          <p:cNvSpPr>
            <a:spLocks noGrp="1"/>
          </p:cNvSpPr>
          <p:nvPr>
            <p:ph type="sldNum" sz="quarter" idx="12"/>
          </p:nvPr>
        </p:nvSpPr>
        <p:spPr/>
        <p:txBody>
          <a:bodyPr/>
          <a:lstStyle/>
          <a:p>
            <a:fld id="{ED923EB2-5F07-4102-BCD1-8FC20F2C880E}" type="slidenum">
              <a:rPr lang="sv-SE" smtClean="0"/>
              <a:t>‹#›</a:t>
            </a:fld>
            <a:endParaRPr lang="sv-SE"/>
          </a:p>
        </p:txBody>
      </p:sp>
      <p:pic>
        <p:nvPicPr>
          <p:cNvPr id="8" name="Bildobjekt 7">
            <a:extLst>
              <a:ext uri="{FF2B5EF4-FFF2-40B4-BE49-F238E27FC236}">
                <a16:creationId xmlns:a16="http://schemas.microsoft.com/office/drawing/2014/main" id="{F59DE78C-1BC1-433C-916F-07321E2670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7650" y="681037"/>
            <a:ext cx="1286150" cy="1273959"/>
          </a:xfrm>
          <a:prstGeom prst="rect">
            <a:avLst/>
          </a:prstGeom>
        </p:spPr>
      </p:pic>
    </p:spTree>
    <p:extLst>
      <p:ext uri="{BB962C8B-B14F-4D97-AF65-F5344CB8AC3E}">
        <p14:creationId xmlns:p14="http://schemas.microsoft.com/office/powerpoint/2010/main" val="413763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FEFD5A-F13A-44FE-931A-17631409237B}"/>
              </a:ext>
            </a:extLst>
          </p:cNvPr>
          <p:cNvSpPr>
            <a:spLocks noGrp="1"/>
          </p:cNvSpPr>
          <p:nvPr>
            <p:ph type="title"/>
          </p:nvPr>
        </p:nvSpPr>
        <p:spPr>
          <a:xfrm>
            <a:off x="831850" y="1709738"/>
            <a:ext cx="105156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F3A1F117-8C68-4F6D-BD82-79655E2ED4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7F6DC85-BE35-4BCA-AA9A-A6A711D5295C}"/>
              </a:ext>
            </a:extLst>
          </p:cNvPr>
          <p:cNvSpPr>
            <a:spLocks noGrp="1"/>
          </p:cNvSpPr>
          <p:nvPr>
            <p:ph type="dt" sz="half" idx="10"/>
          </p:nvPr>
        </p:nvSpPr>
        <p:spPr/>
        <p:txBody>
          <a:bodyPr/>
          <a:lstStyle/>
          <a:p>
            <a:fld id="{4BE77386-770F-4955-B4D5-0935D2C3DEDE}" type="datetime1">
              <a:rPr lang="sv-SE" smtClean="0"/>
              <a:t>2021-03-17</a:t>
            </a:fld>
            <a:endParaRPr lang="sv-SE"/>
          </a:p>
        </p:txBody>
      </p:sp>
      <p:sp>
        <p:nvSpPr>
          <p:cNvPr id="5" name="Platshållare för sidfot 4">
            <a:extLst>
              <a:ext uri="{FF2B5EF4-FFF2-40B4-BE49-F238E27FC236}">
                <a16:creationId xmlns:a16="http://schemas.microsoft.com/office/drawing/2014/main" id="{DC0CB22A-E153-40C8-A86C-F8D59AA560C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DA7CDB2-4989-4FD7-BD35-DCC2054CC0E3}"/>
              </a:ext>
            </a:extLst>
          </p:cNvPr>
          <p:cNvSpPr>
            <a:spLocks noGrp="1"/>
          </p:cNvSpPr>
          <p:nvPr>
            <p:ph type="sldNum" sz="quarter" idx="12"/>
          </p:nvPr>
        </p:nvSpPr>
        <p:spPr/>
        <p:txBody>
          <a:bodyPr/>
          <a:lstStyle/>
          <a:p>
            <a:fld id="{ED923EB2-5F07-4102-BCD1-8FC20F2C880E}" type="slidenum">
              <a:rPr lang="sv-SE" smtClean="0"/>
              <a:t>‹#›</a:t>
            </a:fld>
            <a:endParaRPr lang="sv-SE"/>
          </a:p>
        </p:txBody>
      </p:sp>
      <p:pic>
        <p:nvPicPr>
          <p:cNvPr id="7" name="Bildobjekt 6">
            <a:extLst>
              <a:ext uri="{FF2B5EF4-FFF2-40B4-BE49-F238E27FC236}">
                <a16:creationId xmlns:a16="http://schemas.microsoft.com/office/drawing/2014/main" id="{DD6045FC-46B5-4761-916F-AD0C37A466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7650" y="728089"/>
            <a:ext cx="1286150" cy="1273959"/>
          </a:xfrm>
          <a:prstGeom prst="rect">
            <a:avLst/>
          </a:prstGeom>
        </p:spPr>
      </p:pic>
    </p:spTree>
    <p:extLst>
      <p:ext uri="{BB962C8B-B14F-4D97-AF65-F5344CB8AC3E}">
        <p14:creationId xmlns:p14="http://schemas.microsoft.com/office/powerpoint/2010/main" val="445444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EF3430-854E-485D-8428-3F3724A2E0A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6FC453A-37FE-4323-9149-3320E4CD97F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A8766FF-78C6-484C-AF97-69BDB9DE122C}"/>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97A6F829-9EE8-4065-9D18-D7B13208C5C1}"/>
              </a:ext>
            </a:extLst>
          </p:cNvPr>
          <p:cNvSpPr>
            <a:spLocks noGrp="1"/>
          </p:cNvSpPr>
          <p:nvPr>
            <p:ph type="dt" sz="half" idx="10"/>
          </p:nvPr>
        </p:nvSpPr>
        <p:spPr/>
        <p:txBody>
          <a:bodyPr/>
          <a:lstStyle/>
          <a:p>
            <a:fld id="{D55FB985-E305-43BD-986F-12B0E16C72C0}" type="datetime1">
              <a:rPr lang="sv-SE" smtClean="0"/>
              <a:t>2021-03-17</a:t>
            </a:fld>
            <a:endParaRPr lang="sv-SE"/>
          </a:p>
        </p:txBody>
      </p:sp>
      <p:sp>
        <p:nvSpPr>
          <p:cNvPr id="6" name="Platshållare för sidfot 5">
            <a:extLst>
              <a:ext uri="{FF2B5EF4-FFF2-40B4-BE49-F238E27FC236}">
                <a16:creationId xmlns:a16="http://schemas.microsoft.com/office/drawing/2014/main" id="{2FF73F78-1A00-444A-97F0-E03DC0B9DD4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1E05A1D-B5C3-4F28-BE2C-CBF55E994569}"/>
              </a:ext>
            </a:extLst>
          </p:cNvPr>
          <p:cNvSpPr>
            <a:spLocks noGrp="1"/>
          </p:cNvSpPr>
          <p:nvPr>
            <p:ph type="sldNum" sz="quarter" idx="12"/>
          </p:nvPr>
        </p:nvSpPr>
        <p:spPr/>
        <p:txBody>
          <a:bodyPr/>
          <a:lstStyle/>
          <a:p>
            <a:fld id="{ED923EB2-5F07-4102-BCD1-8FC20F2C880E}" type="slidenum">
              <a:rPr lang="sv-SE" smtClean="0"/>
              <a:t>‹#›</a:t>
            </a:fld>
            <a:endParaRPr lang="sv-SE"/>
          </a:p>
        </p:txBody>
      </p:sp>
      <p:pic>
        <p:nvPicPr>
          <p:cNvPr id="8" name="Bildobjekt 7">
            <a:extLst>
              <a:ext uri="{FF2B5EF4-FFF2-40B4-BE49-F238E27FC236}">
                <a16:creationId xmlns:a16="http://schemas.microsoft.com/office/drawing/2014/main" id="{460E391F-598F-4ABA-98F6-C0948AB8F4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7650" y="681037"/>
            <a:ext cx="1286150" cy="1273959"/>
          </a:xfrm>
          <a:prstGeom prst="rect">
            <a:avLst/>
          </a:prstGeom>
        </p:spPr>
      </p:pic>
    </p:spTree>
    <p:extLst>
      <p:ext uri="{BB962C8B-B14F-4D97-AF65-F5344CB8AC3E}">
        <p14:creationId xmlns:p14="http://schemas.microsoft.com/office/powerpoint/2010/main" val="1872727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B15C2F-7324-453C-A1A8-708DD8893430}"/>
              </a:ext>
            </a:extLst>
          </p:cNvPr>
          <p:cNvSpPr>
            <a:spLocks noGrp="1"/>
          </p:cNvSpPr>
          <p:nvPr>
            <p:ph type="title"/>
          </p:nvPr>
        </p:nvSpPr>
        <p:spPr>
          <a:xfrm>
            <a:off x="839788" y="365125"/>
            <a:ext cx="10515600" cy="1325563"/>
          </a:xfrm>
        </p:spPr>
        <p:txBody>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13F610D-BDE5-4BDF-A85B-FACCC7A9F0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57BFD90-6781-48DD-9E4D-E69FD4C5352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7F2B62B-F8ED-4FDF-B024-D696688325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067C733-8283-4D49-8BC9-5DA84B564480}"/>
              </a:ext>
            </a:extLst>
          </p:cNvPr>
          <p:cNvSpPr>
            <a:spLocks noGrp="1"/>
          </p:cNvSpPr>
          <p:nvPr>
            <p:ph sz="quarter" idx="4"/>
          </p:nvPr>
        </p:nvSpPr>
        <p:spPr>
          <a:xfrm>
            <a:off x="6172200" y="2505075"/>
            <a:ext cx="5183188" cy="36845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A657056E-38C0-4FF4-BBDB-E472291571C2}"/>
              </a:ext>
            </a:extLst>
          </p:cNvPr>
          <p:cNvSpPr>
            <a:spLocks noGrp="1"/>
          </p:cNvSpPr>
          <p:nvPr>
            <p:ph type="dt" sz="half" idx="10"/>
          </p:nvPr>
        </p:nvSpPr>
        <p:spPr/>
        <p:txBody>
          <a:bodyPr/>
          <a:lstStyle/>
          <a:p>
            <a:fld id="{02710B60-2E85-42F2-A45E-A5356731C7AD}" type="datetime1">
              <a:rPr lang="sv-SE" smtClean="0"/>
              <a:t>2021-03-17</a:t>
            </a:fld>
            <a:endParaRPr lang="sv-SE"/>
          </a:p>
        </p:txBody>
      </p:sp>
      <p:sp>
        <p:nvSpPr>
          <p:cNvPr id="8" name="Platshållare för sidfot 7">
            <a:extLst>
              <a:ext uri="{FF2B5EF4-FFF2-40B4-BE49-F238E27FC236}">
                <a16:creationId xmlns:a16="http://schemas.microsoft.com/office/drawing/2014/main" id="{D382A1F6-AF04-4C4B-A9FD-2E7AC387AB5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B440AB2F-6EF0-404B-90B4-DA833365BC1D}"/>
              </a:ext>
            </a:extLst>
          </p:cNvPr>
          <p:cNvSpPr>
            <a:spLocks noGrp="1"/>
          </p:cNvSpPr>
          <p:nvPr>
            <p:ph type="sldNum" sz="quarter" idx="12"/>
          </p:nvPr>
        </p:nvSpPr>
        <p:spPr/>
        <p:txBody>
          <a:bodyPr/>
          <a:lstStyle/>
          <a:p>
            <a:fld id="{ED923EB2-5F07-4102-BCD1-8FC20F2C880E}" type="slidenum">
              <a:rPr lang="sv-SE" smtClean="0"/>
              <a:t>‹#›</a:t>
            </a:fld>
            <a:endParaRPr lang="sv-SE"/>
          </a:p>
        </p:txBody>
      </p:sp>
      <p:pic>
        <p:nvPicPr>
          <p:cNvPr id="10" name="Bildobjekt 9">
            <a:extLst>
              <a:ext uri="{FF2B5EF4-FFF2-40B4-BE49-F238E27FC236}">
                <a16:creationId xmlns:a16="http://schemas.microsoft.com/office/drawing/2014/main" id="{AA914732-8313-44B7-85F0-8D71729331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7650" y="728089"/>
            <a:ext cx="1286150" cy="1273959"/>
          </a:xfrm>
          <a:prstGeom prst="rect">
            <a:avLst/>
          </a:prstGeom>
        </p:spPr>
      </p:pic>
    </p:spTree>
    <p:extLst>
      <p:ext uri="{BB962C8B-B14F-4D97-AF65-F5344CB8AC3E}">
        <p14:creationId xmlns:p14="http://schemas.microsoft.com/office/powerpoint/2010/main" val="177268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2EA2DA-156F-4B9E-9E8A-AC02902FAC91}"/>
              </a:ext>
            </a:extLst>
          </p:cNvPr>
          <p:cNvSpPr>
            <a:spLocks noGrp="1"/>
          </p:cNvSpPr>
          <p:nvPr>
            <p:ph type="title"/>
          </p:nvPr>
        </p:nvSpPr>
        <p:spPr/>
        <p:txBody>
          <a:body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42FE9DB5-F067-4F7B-B80F-D4A8B2C2A1E9}"/>
              </a:ext>
            </a:extLst>
          </p:cNvPr>
          <p:cNvSpPr>
            <a:spLocks noGrp="1"/>
          </p:cNvSpPr>
          <p:nvPr>
            <p:ph type="dt" sz="half" idx="10"/>
          </p:nvPr>
        </p:nvSpPr>
        <p:spPr/>
        <p:txBody>
          <a:bodyPr/>
          <a:lstStyle/>
          <a:p>
            <a:fld id="{23719099-F706-4819-828F-795C7D9E643F}" type="datetime1">
              <a:rPr lang="sv-SE" smtClean="0"/>
              <a:t>2021-03-17</a:t>
            </a:fld>
            <a:endParaRPr lang="sv-SE"/>
          </a:p>
        </p:txBody>
      </p:sp>
      <p:sp>
        <p:nvSpPr>
          <p:cNvPr id="4" name="Platshållare för sidfot 3">
            <a:extLst>
              <a:ext uri="{FF2B5EF4-FFF2-40B4-BE49-F238E27FC236}">
                <a16:creationId xmlns:a16="http://schemas.microsoft.com/office/drawing/2014/main" id="{F5DB9BA7-3F1F-40DE-8AC4-1DCCCE19FD1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265E8AA-A455-4118-A304-C1D5A22A8442}"/>
              </a:ext>
            </a:extLst>
          </p:cNvPr>
          <p:cNvSpPr>
            <a:spLocks noGrp="1"/>
          </p:cNvSpPr>
          <p:nvPr>
            <p:ph type="sldNum" sz="quarter" idx="12"/>
          </p:nvPr>
        </p:nvSpPr>
        <p:spPr/>
        <p:txBody>
          <a:bodyPr/>
          <a:lstStyle/>
          <a:p>
            <a:fld id="{ED923EB2-5F07-4102-BCD1-8FC20F2C880E}" type="slidenum">
              <a:rPr lang="sv-SE" smtClean="0"/>
              <a:t>‹#›</a:t>
            </a:fld>
            <a:endParaRPr lang="sv-SE"/>
          </a:p>
        </p:txBody>
      </p:sp>
      <p:pic>
        <p:nvPicPr>
          <p:cNvPr id="6" name="Bildobjekt 5">
            <a:extLst>
              <a:ext uri="{FF2B5EF4-FFF2-40B4-BE49-F238E27FC236}">
                <a16:creationId xmlns:a16="http://schemas.microsoft.com/office/drawing/2014/main" id="{F52F22FD-2E61-49C7-8FF3-CB7DB3E370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7650" y="728089"/>
            <a:ext cx="1286150" cy="1273959"/>
          </a:xfrm>
          <a:prstGeom prst="rect">
            <a:avLst/>
          </a:prstGeom>
        </p:spPr>
      </p:pic>
    </p:spTree>
    <p:extLst>
      <p:ext uri="{BB962C8B-B14F-4D97-AF65-F5344CB8AC3E}">
        <p14:creationId xmlns:p14="http://schemas.microsoft.com/office/powerpoint/2010/main" val="251364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557E6C9-5CCD-440C-8374-5B3DE12A5CC3}"/>
              </a:ext>
            </a:extLst>
          </p:cNvPr>
          <p:cNvSpPr>
            <a:spLocks noGrp="1"/>
          </p:cNvSpPr>
          <p:nvPr>
            <p:ph type="dt" sz="half" idx="10"/>
          </p:nvPr>
        </p:nvSpPr>
        <p:spPr/>
        <p:txBody>
          <a:bodyPr/>
          <a:lstStyle/>
          <a:p>
            <a:fld id="{E879D8CE-7232-4104-9A9C-2B2C8F5B0B7F}" type="datetime1">
              <a:rPr lang="sv-SE" smtClean="0"/>
              <a:t>2021-03-17</a:t>
            </a:fld>
            <a:endParaRPr lang="sv-SE"/>
          </a:p>
        </p:txBody>
      </p:sp>
      <p:sp>
        <p:nvSpPr>
          <p:cNvPr id="3" name="Platshållare för sidfot 2">
            <a:extLst>
              <a:ext uri="{FF2B5EF4-FFF2-40B4-BE49-F238E27FC236}">
                <a16:creationId xmlns:a16="http://schemas.microsoft.com/office/drawing/2014/main" id="{AB3D7B47-0B3F-43D5-8A2E-D92F7E52BD2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C594C99-E860-44F5-8BA3-AD956FC989EA}"/>
              </a:ext>
            </a:extLst>
          </p:cNvPr>
          <p:cNvSpPr>
            <a:spLocks noGrp="1"/>
          </p:cNvSpPr>
          <p:nvPr>
            <p:ph type="sldNum" sz="quarter" idx="12"/>
          </p:nvPr>
        </p:nvSpPr>
        <p:spPr/>
        <p:txBody>
          <a:bodyPr/>
          <a:lstStyle/>
          <a:p>
            <a:fld id="{ED923EB2-5F07-4102-BCD1-8FC20F2C880E}" type="slidenum">
              <a:rPr lang="sv-SE" smtClean="0"/>
              <a:t>‹#›</a:t>
            </a:fld>
            <a:endParaRPr lang="sv-SE"/>
          </a:p>
        </p:txBody>
      </p:sp>
      <p:pic>
        <p:nvPicPr>
          <p:cNvPr id="5" name="Bildobjekt 4">
            <a:extLst>
              <a:ext uri="{FF2B5EF4-FFF2-40B4-BE49-F238E27FC236}">
                <a16:creationId xmlns:a16="http://schemas.microsoft.com/office/drawing/2014/main" id="{C5A8FBA4-C713-4060-8EEE-39586E4BD2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7650" y="715027"/>
            <a:ext cx="1286150" cy="1273959"/>
          </a:xfrm>
          <a:prstGeom prst="rect">
            <a:avLst/>
          </a:prstGeom>
        </p:spPr>
      </p:pic>
    </p:spTree>
    <p:extLst>
      <p:ext uri="{BB962C8B-B14F-4D97-AF65-F5344CB8AC3E}">
        <p14:creationId xmlns:p14="http://schemas.microsoft.com/office/powerpoint/2010/main" val="290754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5BA9FE-31B6-4B62-8C62-EB3E370071D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A644245-5554-4B85-BBF2-D1681443C9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14F4E49-3677-4F72-A9E6-811D643BC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BB23633-3B06-4B95-A076-572AD7C9BDBF}"/>
              </a:ext>
            </a:extLst>
          </p:cNvPr>
          <p:cNvSpPr>
            <a:spLocks noGrp="1"/>
          </p:cNvSpPr>
          <p:nvPr>
            <p:ph type="dt" sz="half" idx="10"/>
          </p:nvPr>
        </p:nvSpPr>
        <p:spPr/>
        <p:txBody>
          <a:bodyPr/>
          <a:lstStyle/>
          <a:p>
            <a:fld id="{49CCF71D-9857-49D6-9729-7CEB23378AEE}" type="datetime1">
              <a:rPr lang="sv-SE" smtClean="0"/>
              <a:t>2021-03-17</a:t>
            </a:fld>
            <a:endParaRPr lang="sv-SE"/>
          </a:p>
        </p:txBody>
      </p:sp>
      <p:sp>
        <p:nvSpPr>
          <p:cNvPr id="6" name="Platshållare för sidfot 5">
            <a:extLst>
              <a:ext uri="{FF2B5EF4-FFF2-40B4-BE49-F238E27FC236}">
                <a16:creationId xmlns:a16="http://schemas.microsoft.com/office/drawing/2014/main" id="{763C278F-692E-4F76-9798-C7578000DE0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6D31DDE-AA3A-4C6A-813C-7F0488E103FA}"/>
              </a:ext>
            </a:extLst>
          </p:cNvPr>
          <p:cNvSpPr>
            <a:spLocks noGrp="1"/>
          </p:cNvSpPr>
          <p:nvPr>
            <p:ph type="sldNum" sz="quarter" idx="12"/>
          </p:nvPr>
        </p:nvSpPr>
        <p:spPr/>
        <p:txBody>
          <a:bodyPr/>
          <a:lstStyle/>
          <a:p>
            <a:fld id="{ED923EB2-5F07-4102-BCD1-8FC20F2C880E}" type="slidenum">
              <a:rPr lang="sv-SE" smtClean="0"/>
              <a:t>‹#›</a:t>
            </a:fld>
            <a:endParaRPr lang="sv-SE"/>
          </a:p>
        </p:txBody>
      </p:sp>
      <p:pic>
        <p:nvPicPr>
          <p:cNvPr id="8" name="Bildobjekt 7">
            <a:extLst>
              <a:ext uri="{FF2B5EF4-FFF2-40B4-BE49-F238E27FC236}">
                <a16:creationId xmlns:a16="http://schemas.microsoft.com/office/drawing/2014/main" id="{14C4339C-F3E7-4FB7-9DEA-C0155110A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7650" y="715027"/>
            <a:ext cx="1286150" cy="1273959"/>
          </a:xfrm>
          <a:prstGeom prst="rect">
            <a:avLst/>
          </a:prstGeom>
        </p:spPr>
      </p:pic>
    </p:spTree>
    <p:extLst>
      <p:ext uri="{BB962C8B-B14F-4D97-AF65-F5344CB8AC3E}">
        <p14:creationId xmlns:p14="http://schemas.microsoft.com/office/powerpoint/2010/main" val="341966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4252F8-5DFE-4712-A996-073F0BEEC6B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F1AB1ED-B396-42D3-9F08-22E11951AF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854D1D5-1515-4160-AA23-77CF6D442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D2B4C31-2FBB-4CA6-B55F-334706F93B68}"/>
              </a:ext>
            </a:extLst>
          </p:cNvPr>
          <p:cNvSpPr>
            <a:spLocks noGrp="1"/>
          </p:cNvSpPr>
          <p:nvPr>
            <p:ph type="dt" sz="half" idx="10"/>
          </p:nvPr>
        </p:nvSpPr>
        <p:spPr/>
        <p:txBody>
          <a:bodyPr/>
          <a:lstStyle/>
          <a:p>
            <a:fld id="{9485F8A6-8619-4E60-98D4-36E946870626}" type="datetime1">
              <a:rPr lang="sv-SE" smtClean="0"/>
              <a:t>2021-03-17</a:t>
            </a:fld>
            <a:endParaRPr lang="sv-SE"/>
          </a:p>
        </p:txBody>
      </p:sp>
      <p:sp>
        <p:nvSpPr>
          <p:cNvPr id="6" name="Platshållare för sidfot 5">
            <a:extLst>
              <a:ext uri="{FF2B5EF4-FFF2-40B4-BE49-F238E27FC236}">
                <a16:creationId xmlns:a16="http://schemas.microsoft.com/office/drawing/2014/main" id="{D882B2F1-B5C0-4C7C-AC9D-52141A935EB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E2C5858-115E-40AA-9F01-FAC22E385DAC}"/>
              </a:ext>
            </a:extLst>
          </p:cNvPr>
          <p:cNvSpPr>
            <a:spLocks noGrp="1"/>
          </p:cNvSpPr>
          <p:nvPr>
            <p:ph type="sldNum" sz="quarter" idx="12"/>
          </p:nvPr>
        </p:nvSpPr>
        <p:spPr/>
        <p:txBody>
          <a:bodyPr/>
          <a:lstStyle/>
          <a:p>
            <a:fld id="{ED923EB2-5F07-4102-BCD1-8FC20F2C880E}" type="slidenum">
              <a:rPr lang="sv-SE" smtClean="0"/>
              <a:t>‹#›</a:t>
            </a:fld>
            <a:endParaRPr lang="sv-SE"/>
          </a:p>
        </p:txBody>
      </p:sp>
      <p:pic>
        <p:nvPicPr>
          <p:cNvPr id="8" name="Bildobjekt 7">
            <a:extLst>
              <a:ext uri="{FF2B5EF4-FFF2-40B4-BE49-F238E27FC236}">
                <a16:creationId xmlns:a16="http://schemas.microsoft.com/office/drawing/2014/main" id="{A5D1038F-CD72-4B32-9125-1A56975FB7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7650" y="715027"/>
            <a:ext cx="1286150" cy="1273959"/>
          </a:xfrm>
          <a:prstGeom prst="rect">
            <a:avLst/>
          </a:prstGeom>
        </p:spPr>
      </p:pic>
    </p:spTree>
    <p:extLst>
      <p:ext uri="{BB962C8B-B14F-4D97-AF65-F5344CB8AC3E}">
        <p14:creationId xmlns:p14="http://schemas.microsoft.com/office/powerpoint/2010/main" val="97693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9801EF-D9EA-4000-9970-43D663624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EC866A8-7FC0-428D-B01D-6C4425C547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4725AC2E-5F34-4244-A4A7-89AF443586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2C3D64-9757-4BF8-A340-4F6E38CF701E}" type="datetime1">
              <a:rPr lang="sv-SE" smtClean="0"/>
              <a:t>2021-03-17</a:t>
            </a:fld>
            <a:endParaRPr lang="sv-SE"/>
          </a:p>
        </p:txBody>
      </p:sp>
      <p:sp>
        <p:nvSpPr>
          <p:cNvPr id="5" name="Platshållare för sidfot 4">
            <a:extLst>
              <a:ext uri="{FF2B5EF4-FFF2-40B4-BE49-F238E27FC236}">
                <a16:creationId xmlns:a16="http://schemas.microsoft.com/office/drawing/2014/main" id="{03A7E9AF-4F0B-4DD0-BF82-1EDC5EBA88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7E0AC7A-0E2F-417C-AF45-8092EC64B7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23EB2-5F07-4102-BCD1-8FC20F2C880E}" type="slidenum">
              <a:rPr lang="sv-SE" smtClean="0"/>
              <a:t>‹#›</a:t>
            </a:fld>
            <a:endParaRPr lang="sv-SE"/>
          </a:p>
        </p:txBody>
      </p:sp>
    </p:spTree>
    <p:extLst>
      <p:ext uri="{BB962C8B-B14F-4D97-AF65-F5344CB8AC3E}">
        <p14:creationId xmlns:p14="http://schemas.microsoft.com/office/powerpoint/2010/main" val="122921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914400" rtl="0" eaLnBrk="1" latinLnBrk="0" hangingPunct="1">
        <a:lnSpc>
          <a:spcPct val="90000"/>
        </a:lnSpc>
        <a:spcBef>
          <a:spcPct val="0"/>
        </a:spcBef>
        <a:buNone/>
        <a:defRPr sz="4400" kern="1200">
          <a:solidFill>
            <a:srgbClr val="00B05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BE1C1D-29CE-4AA8-BA75-1EAA69014EA0}"/>
              </a:ext>
            </a:extLst>
          </p:cNvPr>
          <p:cNvSpPr>
            <a:spLocks noGrp="1"/>
          </p:cNvSpPr>
          <p:nvPr>
            <p:ph type="ctrTitle"/>
          </p:nvPr>
        </p:nvSpPr>
        <p:spPr/>
        <p:txBody>
          <a:bodyPr/>
          <a:lstStyle/>
          <a:p>
            <a:r>
              <a:rPr lang="sv-SE" b="1" dirty="0">
                <a:solidFill>
                  <a:srgbClr val="00B050"/>
                </a:solidFill>
              </a:rPr>
              <a:t>Beslut om avgift enligt FAPT</a:t>
            </a:r>
          </a:p>
        </p:txBody>
      </p:sp>
      <p:sp>
        <p:nvSpPr>
          <p:cNvPr id="3" name="Underrubrik 2">
            <a:extLst>
              <a:ext uri="{FF2B5EF4-FFF2-40B4-BE49-F238E27FC236}">
                <a16:creationId xmlns:a16="http://schemas.microsoft.com/office/drawing/2014/main" id="{A0814D77-43C6-461E-82E6-1880DDC026DE}"/>
              </a:ext>
            </a:extLst>
          </p:cNvPr>
          <p:cNvSpPr>
            <a:spLocks noGrp="1"/>
          </p:cNvSpPr>
          <p:nvPr>
            <p:ph type="subTitle" idx="1"/>
          </p:nvPr>
        </p:nvSpPr>
        <p:spPr/>
        <p:txBody>
          <a:bodyPr/>
          <a:lstStyle/>
          <a:p>
            <a:r>
              <a:rPr lang="sv-SE" dirty="0" err="1"/>
              <a:t>Webbinarium</a:t>
            </a:r>
            <a:r>
              <a:rPr lang="sv-SE" dirty="0"/>
              <a:t> för handläggare vid Länsstyrelserna</a:t>
            </a:r>
          </a:p>
          <a:p>
            <a:r>
              <a:rPr lang="sv-SE" dirty="0"/>
              <a:t>1 december 2020</a:t>
            </a:r>
          </a:p>
        </p:txBody>
      </p:sp>
      <p:pic>
        <p:nvPicPr>
          <p:cNvPr id="5" name="Bildobjekt 4" descr="Havs och vattenmyndighetens logotype">
            <a:extLst>
              <a:ext uri="{FF2B5EF4-FFF2-40B4-BE49-F238E27FC236}">
                <a16:creationId xmlns:a16="http://schemas.microsoft.com/office/drawing/2014/main" id="{82AA3C84-679C-485D-820F-6CA6AA30E07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81955" y="3604024"/>
            <a:ext cx="1008112" cy="400856"/>
          </a:xfrm>
          <a:prstGeom prst="rect">
            <a:avLst/>
          </a:prstGeom>
        </p:spPr>
      </p:pic>
      <p:pic>
        <p:nvPicPr>
          <p:cNvPr id="4" name="Bildobjekt 3" descr="Naturvårdsverkets logotype">
            <a:extLst>
              <a:ext uri="{FF2B5EF4-FFF2-40B4-BE49-F238E27FC236}">
                <a16:creationId xmlns:a16="http://schemas.microsoft.com/office/drawing/2014/main" id="{C5F6F2E3-5AF1-4DED-991B-E5CE7BDC5A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9368" y="4261908"/>
            <a:ext cx="564654" cy="632412"/>
          </a:xfrm>
          <a:prstGeom prst="rect">
            <a:avLst/>
          </a:prstGeom>
        </p:spPr>
      </p:pic>
      <p:pic>
        <p:nvPicPr>
          <p:cNvPr id="6" name="Bildobjekt 5" descr="Jordbruksverkets logotype">
            <a:extLst>
              <a:ext uri="{FF2B5EF4-FFF2-40B4-BE49-F238E27FC236}">
                <a16:creationId xmlns:a16="http://schemas.microsoft.com/office/drawing/2014/main" id="{5E2D6D60-417A-4C79-8891-22AE88B1ED93}"/>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44832" y="5073031"/>
            <a:ext cx="559190" cy="448615"/>
          </a:xfrm>
          <a:prstGeom prst="rect">
            <a:avLst/>
          </a:prstGeom>
        </p:spPr>
      </p:pic>
      <p:pic>
        <p:nvPicPr>
          <p:cNvPr id="7" name="Bildobjekt 6" descr="Länsstyrelsernas gemensamma logotype">
            <a:extLst>
              <a:ext uri="{FF2B5EF4-FFF2-40B4-BE49-F238E27FC236}">
                <a16:creationId xmlns:a16="http://schemas.microsoft.com/office/drawing/2014/main" id="{46070F8C-5E89-4FB7-9917-8E20CA61EAAD}"/>
              </a:ext>
            </a:extLst>
          </p:cNvPr>
          <p:cNvPicPr>
            <a:picLocks noChangeAspect="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0320371" y="5797518"/>
            <a:ext cx="1008112" cy="462218"/>
          </a:xfrm>
          <a:prstGeom prst="rect">
            <a:avLst/>
          </a:prstGeom>
        </p:spPr>
      </p:pic>
    </p:spTree>
    <p:extLst>
      <p:ext uri="{BB962C8B-B14F-4D97-AF65-F5344CB8AC3E}">
        <p14:creationId xmlns:p14="http://schemas.microsoft.com/office/powerpoint/2010/main" val="3205583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D5DF9B-364C-49F3-951A-18D28088743D}"/>
              </a:ext>
            </a:extLst>
          </p:cNvPr>
          <p:cNvSpPr>
            <a:spLocks noGrp="1"/>
          </p:cNvSpPr>
          <p:nvPr>
            <p:ph type="title"/>
          </p:nvPr>
        </p:nvSpPr>
        <p:spPr/>
        <p:txBody>
          <a:bodyPr/>
          <a:lstStyle/>
          <a:p>
            <a:r>
              <a:rPr lang="sv-SE" dirty="0"/>
              <a:t>Tillämpliga koder</a:t>
            </a:r>
          </a:p>
        </p:txBody>
      </p:sp>
      <p:sp>
        <p:nvSpPr>
          <p:cNvPr id="3" name="Platshållare för innehåll 2">
            <a:extLst>
              <a:ext uri="{FF2B5EF4-FFF2-40B4-BE49-F238E27FC236}">
                <a16:creationId xmlns:a16="http://schemas.microsoft.com/office/drawing/2014/main" id="{EFDCFD98-606D-4FA0-95E4-E24F680B59FA}"/>
              </a:ext>
            </a:extLst>
          </p:cNvPr>
          <p:cNvSpPr>
            <a:spLocks noGrp="1"/>
          </p:cNvSpPr>
          <p:nvPr>
            <p:ph idx="1"/>
          </p:nvPr>
        </p:nvSpPr>
        <p:spPr/>
        <p:txBody>
          <a:bodyPr>
            <a:normAutofit/>
          </a:bodyPr>
          <a:lstStyle/>
          <a:p>
            <a:r>
              <a:rPr lang="sv-SE" dirty="0"/>
              <a:t>2 kap. 4 § FAPT</a:t>
            </a:r>
          </a:p>
          <a:p>
            <a:pPr lvl="1"/>
            <a:r>
              <a:rPr lang="sv-SE" dirty="0"/>
              <a:t>Hänvisning till bilaga</a:t>
            </a:r>
          </a:p>
          <a:p>
            <a:pPr lvl="1"/>
            <a:r>
              <a:rPr lang="sv-SE" dirty="0"/>
              <a:t>Motsvarar MPF-koder</a:t>
            </a:r>
          </a:p>
          <a:p>
            <a:pPr lvl="1"/>
            <a:r>
              <a:rPr lang="sv-SE" dirty="0"/>
              <a:t>Andra gränsdragningar förekommer i FAPT-koderna</a:t>
            </a:r>
          </a:p>
          <a:p>
            <a:pPr lvl="2"/>
            <a:r>
              <a:rPr lang="sv-SE" dirty="0"/>
              <a:t>Särskilt viktigt att vara uppmärksam på kommunernas bedömning</a:t>
            </a:r>
          </a:p>
          <a:p>
            <a:pPr lvl="1"/>
            <a:endParaRPr lang="sv-SE" dirty="0"/>
          </a:p>
          <a:p>
            <a:r>
              <a:rPr lang="sv-SE" dirty="0"/>
              <a:t>Går inte att besluta om MPF-kod</a:t>
            </a:r>
          </a:p>
          <a:p>
            <a:pPr lvl="1"/>
            <a:r>
              <a:rPr lang="sv-SE" dirty="0"/>
              <a:t>Men MPF-koder utgör underlag för avgift – en del av motiveringen</a:t>
            </a:r>
          </a:p>
          <a:p>
            <a:endParaRPr lang="sv-SE" dirty="0"/>
          </a:p>
          <a:p>
            <a:pPr lvl="1"/>
            <a:endParaRPr lang="sv-SE" dirty="0"/>
          </a:p>
          <a:p>
            <a:pPr lvl="1"/>
            <a:endParaRPr lang="sv-SE" dirty="0"/>
          </a:p>
          <a:p>
            <a:endParaRPr lang="sv-SE" dirty="0"/>
          </a:p>
        </p:txBody>
      </p:sp>
    </p:spTree>
    <p:extLst>
      <p:ext uri="{BB962C8B-B14F-4D97-AF65-F5344CB8AC3E}">
        <p14:creationId xmlns:p14="http://schemas.microsoft.com/office/powerpoint/2010/main" val="304705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28AD36-E5BA-4C22-A089-7B9FCF9C1762}"/>
              </a:ext>
            </a:extLst>
          </p:cNvPr>
          <p:cNvSpPr>
            <a:spLocks noGrp="1"/>
          </p:cNvSpPr>
          <p:nvPr>
            <p:ph type="title"/>
          </p:nvPr>
        </p:nvSpPr>
        <p:spPr/>
        <p:txBody>
          <a:bodyPr/>
          <a:lstStyle/>
          <a:p>
            <a:r>
              <a:rPr lang="sv-SE" dirty="0"/>
              <a:t>Sammanräkningsregler i FAPT</a:t>
            </a:r>
          </a:p>
        </p:txBody>
      </p:sp>
      <p:sp>
        <p:nvSpPr>
          <p:cNvPr id="3" name="Platshållare för innehåll 2">
            <a:extLst>
              <a:ext uri="{FF2B5EF4-FFF2-40B4-BE49-F238E27FC236}">
                <a16:creationId xmlns:a16="http://schemas.microsoft.com/office/drawing/2014/main" id="{AFA2EF7F-198A-46B6-9623-4403FF2BBB13}"/>
              </a:ext>
            </a:extLst>
          </p:cNvPr>
          <p:cNvSpPr>
            <a:spLocks noGrp="1"/>
          </p:cNvSpPr>
          <p:nvPr>
            <p:ph idx="1"/>
          </p:nvPr>
        </p:nvSpPr>
        <p:spPr/>
        <p:txBody>
          <a:bodyPr/>
          <a:lstStyle/>
          <a:p>
            <a:r>
              <a:rPr lang="sv-SE" dirty="0"/>
              <a:t>2 kap. 5 § FAPT</a:t>
            </a:r>
          </a:p>
          <a:p>
            <a:pPr lvl="1"/>
            <a:endParaRPr lang="sv-SE" dirty="0"/>
          </a:p>
          <a:p>
            <a:pPr lvl="1"/>
            <a:r>
              <a:rPr lang="sv-SE" dirty="0"/>
              <a:t>Full avgift för dyraste koden – OBS: ingen hänsyn till huvudsaklig verksamhet</a:t>
            </a:r>
          </a:p>
          <a:p>
            <a:pPr lvl="1"/>
            <a:endParaRPr lang="sv-SE" dirty="0"/>
          </a:p>
          <a:p>
            <a:pPr lvl="1"/>
            <a:r>
              <a:rPr lang="sv-SE" dirty="0"/>
              <a:t>25% för övriga koder</a:t>
            </a:r>
          </a:p>
          <a:p>
            <a:pPr lvl="1"/>
            <a:endParaRPr lang="sv-SE" dirty="0"/>
          </a:p>
          <a:p>
            <a:pPr lvl="1"/>
            <a:r>
              <a:rPr lang="sv-SE" dirty="0"/>
              <a:t>Ingen avgift för ytterligare koder inom samma underrubrik</a:t>
            </a:r>
          </a:p>
          <a:p>
            <a:pPr lvl="1"/>
            <a:endParaRPr lang="sv-SE" dirty="0"/>
          </a:p>
          <a:p>
            <a:pPr lvl="1"/>
            <a:r>
              <a:rPr lang="sv-SE" dirty="0"/>
              <a:t>Aldrig mer än 130% av dyraste koden</a:t>
            </a:r>
          </a:p>
        </p:txBody>
      </p:sp>
    </p:spTree>
    <p:extLst>
      <p:ext uri="{BB962C8B-B14F-4D97-AF65-F5344CB8AC3E}">
        <p14:creationId xmlns:p14="http://schemas.microsoft.com/office/powerpoint/2010/main" val="117933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9F7ECB-65CD-49E6-9492-0CF79D3EC0B5}"/>
              </a:ext>
            </a:extLst>
          </p:cNvPr>
          <p:cNvSpPr>
            <a:spLocks noGrp="1"/>
          </p:cNvSpPr>
          <p:nvPr>
            <p:ph type="title"/>
          </p:nvPr>
        </p:nvSpPr>
        <p:spPr/>
        <p:txBody>
          <a:bodyPr/>
          <a:lstStyle/>
          <a:p>
            <a:r>
              <a:rPr lang="sv-SE" dirty="0"/>
              <a:t>Nedsättning av avgift</a:t>
            </a:r>
          </a:p>
        </p:txBody>
      </p:sp>
      <p:sp>
        <p:nvSpPr>
          <p:cNvPr id="3" name="Platshållare för innehåll 2">
            <a:extLst>
              <a:ext uri="{FF2B5EF4-FFF2-40B4-BE49-F238E27FC236}">
                <a16:creationId xmlns:a16="http://schemas.microsoft.com/office/drawing/2014/main" id="{94D5FABF-6ECB-4ADC-AF94-C7C2612F04B4}"/>
              </a:ext>
            </a:extLst>
          </p:cNvPr>
          <p:cNvSpPr>
            <a:spLocks noGrp="1"/>
          </p:cNvSpPr>
          <p:nvPr>
            <p:ph idx="1"/>
          </p:nvPr>
        </p:nvSpPr>
        <p:spPr/>
        <p:txBody>
          <a:bodyPr/>
          <a:lstStyle/>
          <a:p>
            <a:r>
              <a:rPr lang="sv-SE" dirty="0"/>
              <a:t>9 kap. 3 § FAPT medger en möjlighet att sätta ned avgiften</a:t>
            </a:r>
          </a:p>
          <a:p>
            <a:endParaRPr lang="sv-SE" dirty="0"/>
          </a:p>
          <a:p>
            <a:r>
              <a:rPr lang="sv-SE" dirty="0"/>
              <a:t>Bör hanteras med restriktion, men är aktuellt vid:</a:t>
            </a:r>
          </a:p>
          <a:p>
            <a:pPr lvl="1"/>
            <a:r>
              <a:rPr lang="sv-SE" dirty="0"/>
              <a:t>Rådighetsproblem över driftsättning</a:t>
            </a:r>
          </a:p>
          <a:p>
            <a:pPr lvl="1"/>
            <a:r>
              <a:rPr lang="sv-SE" dirty="0"/>
              <a:t>Vid uppenbart oskäliga avgiftsnivåer orsakade av formuleringar i MPF</a:t>
            </a:r>
          </a:p>
          <a:p>
            <a:pPr lvl="1"/>
            <a:r>
              <a:rPr lang="sv-SE" dirty="0"/>
              <a:t>Vid särskilda skäl till lägre produktionsnivåer</a:t>
            </a:r>
          </a:p>
          <a:p>
            <a:endParaRPr lang="sv-SE" dirty="0"/>
          </a:p>
          <a:p>
            <a:r>
              <a:rPr lang="sv-SE" dirty="0"/>
              <a:t>Bör dokumenteras och omfattas av beslut</a:t>
            </a:r>
          </a:p>
        </p:txBody>
      </p:sp>
    </p:spTree>
    <p:extLst>
      <p:ext uri="{BB962C8B-B14F-4D97-AF65-F5344CB8AC3E}">
        <p14:creationId xmlns:p14="http://schemas.microsoft.com/office/powerpoint/2010/main" val="142654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78BE4E-8FB0-4FF3-A730-78F8A1A93449}"/>
              </a:ext>
            </a:extLst>
          </p:cNvPr>
          <p:cNvSpPr>
            <a:spLocks noGrp="1"/>
          </p:cNvSpPr>
          <p:nvPr>
            <p:ph type="title"/>
          </p:nvPr>
        </p:nvSpPr>
        <p:spPr/>
        <p:txBody>
          <a:bodyPr/>
          <a:lstStyle/>
          <a:p>
            <a:r>
              <a:rPr lang="sv-SE" dirty="0"/>
              <a:t>Handläggning</a:t>
            </a:r>
          </a:p>
        </p:txBody>
      </p:sp>
      <p:sp>
        <p:nvSpPr>
          <p:cNvPr id="3" name="Platshållare för innehåll 2">
            <a:extLst>
              <a:ext uri="{FF2B5EF4-FFF2-40B4-BE49-F238E27FC236}">
                <a16:creationId xmlns:a16="http://schemas.microsoft.com/office/drawing/2014/main" id="{8ECA456E-7DE6-4F77-955A-59CF1F8E4542}"/>
              </a:ext>
            </a:extLst>
          </p:cNvPr>
          <p:cNvSpPr>
            <a:spLocks noGrp="1"/>
          </p:cNvSpPr>
          <p:nvPr>
            <p:ph idx="1"/>
          </p:nvPr>
        </p:nvSpPr>
        <p:spPr/>
        <p:txBody>
          <a:bodyPr/>
          <a:lstStyle/>
          <a:p>
            <a:pPr marL="514350" indent="-514350">
              <a:buFont typeface="+mj-lt"/>
              <a:buAutoNum type="arabicPeriod"/>
            </a:pPr>
            <a:r>
              <a:rPr lang="sv-SE" dirty="0"/>
              <a:t>Eget ärende</a:t>
            </a:r>
          </a:p>
          <a:p>
            <a:pPr marL="514350" indent="-514350">
              <a:buFont typeface="+mj-lt"/>
              <a:buAutoNum type="arabicPeriod"/>
            </a:pPr>
            <a:r>
              <a:rPr lang="sv-SE" dirty="0"/>
              <a:t>Ta fram förslag på tillämpliga koder och slutsumma (ta hjälp av </a:t>
            </a:r>
            <a:r>
              <a:rPr lang="sv-SE" dirty="0" err="1"/>
              <a:t>NikITa</a:t>
            </a:r>
            <a:r>
              <a:rPr lang="sv-SE" dirty="0"/>
              <a:t>)</a:t>
            </a:r>
          </a:p>
          <a:p>
            <a:pPr marL="514350" indent="-514350">
              <a:buFont typeface="+mj-lt"/>
              <a:buAutoNum type="arabicPeriod"/>
            </a:pPr>
            <a:r>
              <a:rPr lang="sv-SE" dirty="0"/>
              <a:t>Kommunicera underlaget till VU</a:t>
            </a:r>
          </a:p>
          <a:p>
            <a:pPr marL="514350" indent="-514350">
              <a:buFont typeface="+mj-lt"/>
              <a:buAutoNum type="arabicPeriod"/>
            </a:pPr>
            <a:r>
              <a:rPr lang="sv-SE" dirty="0"/>
              <a:t>Skriv beslut med hjälp av tillgänglig Platina-mall</a:t>
            </a:r>
          </a:p>
          <a:p>
            <a:pPr marL="514350" indent="-514350">
              <a:buFont typeface="+mj-lt"/>
              <a:buAutoNum type="arabicPeriod"/>
            </a:pPr>
            <a:r>
              <a:rPr lang="sv-SE" dirty="0"/>
              <a:t>Säkerställ att summor och kryssrutor i </a:t>
            </a:r>
            <a:r>
              <a:rPr lang="sv-SE" dirty="0" err="1"/>
              <a:t>NikITa</a:t>
            </a:r>
            <a:r>
              <a:rPr lang="sv-SE" dirty="0"/>
              <a:t> är korrekt ifyllda</a:t>
            </a:r>
          </a:p>
          <a:p>
            <a:pPr marL="514350" indent="-514350">
              <a:buFont typeface="+mj-lt"/>
              <a:buAutoNum type="arabicPeriod"/>
            </a:pPr>
            <a:r>
              <a:rPr lang="sv-SE" dirty="0"/>
              <a:t>Kommentera särskilda omständigheter</a:t>
            </a:r>
          </a:p>
        </p:txBody>
      </p:sp>
    </p:spTree>
    <p:extLst>
      <p:ext uri="{BB962C8B-B14F-4D97-AF65-F5344CB8AC3E}">
        <p14:creationId xmlns:p14="http://schemas.microsoft.com/office/powerpoint/2010/main" val="137460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C3B445-CBC0-4ABB-9321-C2F20CF2CFB5}"/>
              </a:ext>
            </a:extLst>
          </p:cNvPr>
          <p:cNvSpPr>
            <a:spLocks noGrp="1"/>
          </p:cNvSpPr>
          <p:nvPr>
            <p:ph type="title"/>
          </p:nvPr>
        </p:nvSpPr>
        <p:spPr/>
        <p:txBody>
          <a:bodyPr/>
          <a:lstStyle/>
          <a:p>
            <a:r>
              <a:rPr lang="sv-SE" dirty="0"/>
              <a:t>Checklista för kvalitetssäker fakturering</a:t>
            </a:r>
          </a:p>
        </p:txBody>
      </p:sp>
      <p:sp>
        <p:nvSpPr>
          <p:cNvPr id="3" name="Platshållare för innehåll 2">
            <a:extLst>
              <a:ext uri="{FF2B5EF4-FFF2-40B4-BE49-F238E27FC236}">
                <a16:creationId xmlns:a16="http://schemas.microsoft.com/office/drawing/2014/main" id="{78879644-F58D-476F-BCD5-9D8F3992D824}"/>
              </a:ext>
            </a:extLst>
          </p:cNvPr>
          <p:cNvSpPr>
            <a:spLocks noGrp="1"/>
          </p:cNvSpPr>
          <p:nvPr>
            <p:ph idx="1"/>
          </p:nvPr>
        </p:nvSpPr>
        <p:spPr/>
        <p:txBody>
          <a:bodyPr>
            <a:normAutofit/>
          </a:bodyPr>
          <a:lstStyle/>
          <a:p>
            <a:pPr marL="514350" indent="-514350">
              <a:buFont typeface="+mj-lt"/>
              <a:buAutoNum type="arabicPeriod"/>
            </a:pPr>
            <a:r>
              <a:rPr lang="sv-SE" dirty="0"/>
              <a:t>Uppdateringar i MPF/FAPT?</a:t>
            </a:r>
          </a:p>
          <a:p>
            <a:pPr marL="514350" indent="-514350">
              <a:buFont typeface="+mj-lt"/>
              <a:buAutoNum type="arabicPeriod"/>
            </a:pPr>
            <a:r>
              <a:rPr lang="sv-SE" dirty="0"/>
              <a:t>Nya tillstånd sedan senaste faktureringen?</a:t>
            </a:r>
          </a:p>
          <a:p>
            <a:pPr marL="514350" indent="-514350">
              <a:buFont typeface="+mj-lt"/>
              <a:buAutoNum type="arabicPeriod"/>
            </a:pPr>
            <a:r>
              <a:rPr lang="sv-SE" dirty="0"/>
              <a:t>Tillstånd som upphört sedan senaste faktureringen?</a:t>
            </a:r>
          </a:p>
          <a:p>
            <a:pPr marL="514350" indent="-514350">
              <a:buFont typeface="+mj-lt"/>
              <a:buAutoNum type="arabicPeriod"/>
            </a:pPr>
            <a:r>
              <a:rPr lang="sv-SE" dirty="0"/>
              <a:t>Har alla aktuella anläggningar en avgift inlagd? (</a:t>
            </a:r>
            <a:r>
              <a:rPr lang="sv-SE" dirty="0" err="1"/>
              <a:t>NikITas</a:t>
            </a:r>
            <a:r>
              <a:rPr lang="sv-SE" dirty="0"/>
              <a:t> funktioner förutsätter att avgift finns inlagd)</a:t>
            </a:r>
          </a:p>
          <a:p>
            <a:pPr marL="514350" indent="-514350">
              <a:buFont typeface="+mj-lt"/>
              <a:buAutoNum type="arabicPeriod"/>
            </a:pPr>
            <a:r>
              <a:rPr lang="sv-SE" dirty="0"/>
              <a:t>Har alla aktuella anläggningar faktureringsadress?</a:t>
            </a:r>
          </a:p>
          <a:p>
            <a:pPr marL="514350" indent="-514350">
              <a:buFont typeface="+mj-lt"/>
              <a:buAutoNum type="arabicPeriod"/>
            </a:pPr>
            <a:r>
              <a:rPr lang="sv-SE" dirty="0"/>
              <a:t>Kontrollera e-fakturor gentemot UBW</a:t>
            </a:r>
          </a:p>
          <a:p>
            <a:pPr marL="514350" indent="-514350">
              <a:buFont typeface="+mj-lt"/>
              <a:buAutoNum type="arabicPeriod"/>
            </a:pPr>
            <a:r>
              <a:rPr lang="sv-SE" dirty="0"/>
              <a:t>Kontrollera enligt </a:t>
            </a:r>
            <a:r>
              <a:rPr lang="sv-SE" dirty="0" err="1"/>
              <a:t>NikITa</a:t>
            </a:r>
            <a:r>
              <a:rPr lang="sv-SE" dirty="0"/>
              <a:t>-manualen (ej kommunicerad och ska ej faktureras)</a:t>
            </a:r>
          </a:p>
          <a:p>
            <a:pPr marL="514350" indent="-514350">
              <a:buFont typeface="+mj-lt"/>
              <a:buAutoNum type="arabicPeriod"/>
            </a:pPr>
            <a:endParaRPr lang="sv-SE" dirty="0"/>
          </a:p>
        </p:txBody>
      </p:sp>
    </p:spTree>
    <p:extLst>
      <p:ext uri="{BB962C8B-B14F-4D97-AF65-F5344CB8AC3E}">
        <p14:creationId xmlns:p14="http://schemas.microsoft.com/office/powerpoint/2010/main" val="406551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BE1C1D-29CE-4AA8-BA75-1EAA69014EA0}"/>
              </a:ext>
            </a:extLst>
          </p:cNvPr>
          <p:cNvSpPr>
            <a:spLocks noGrp="1"/>
          </p:cNvSpPr>
          <p:nvPr>
            <p:ph type="ctrTitle"/>
          </p:nvPr>
        </p:nvSpPr>
        <p:spPr/>
        <p:txBody>
          <a:bodyPr/>
          <a:lstStyle/>
          <a:p>
            <a:r>
              <a:rPr lang="sv-SE" b="1" dirty="0">
                <a:solidFill>
                  <a:srgbClr val="00B050"/>
                </a:solidFill>
              </a:rPr>
              <a:t>Beslutsmallen</a:t>
            </a:r>
          </a:p>
        </p:txBody>
      </p:sp>
      <p:sp>
        <p:nvSpPr>
          <p:cNvPr id="9" name="Underrubrik 8">
            <a:extLst>
              <a:ext uri="{FF2B5EF4-FFF2-40B4-BE49-F238E27FC236}">
                <a16:creationId xmlns:a16="http://schemas.microsoft.com/office/drawing/2014/main" id="{0455D387-7EF2-4563-A1EB-336287BF6B67}"/>
              </a:ext>
            </a:extLst>
          </p:cNvPr>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2937455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8EFD79-D5E0-4443-8493-73CB6688C1B1}"/>
              </a:ext>
            </a:extLst>
          </p:cNvPr>
          <p:cNvSpPr>
            <a:spLocks noGrp="1"/>
          </p:cNvSpPr>
          <p:nvPr>
            <p:ph type="title"/>
          </p:nvPr>
        </p:nvSpPr>
        <p:spPr/>
        <p:txBody>
          <a:bodyPr/>
          <a:lstStyle/>
          <a:p>
            <a:r>
              <a:rPr lang="sv-SE"/>
              <a:t>Steg 1 – Upprätta ärende i Platina</a:t>
            </a:r>
            <a:endParaRPr lang="sv-SE" dirty="0"/>
          </a:p>
        </p:txBody>
      </p:sp>
      <p:sp>
        <p:nvSpPr>
          <p:cNvPr id="3" name="Platshållare för innehåll 2">
            <a:extLst>
              <a:ext uri="{FF2B5EF4-FFF2-40B4-BE49-F238E27FC236}">
                <a16:creationId xmlns:a16="http://schemas.microsoft.com/office/drawing/2014/main" id="{BD14DEC5-215E-4E2E-A40A-7CD50E7568C0}"/>
              </a:ext>
            </a:extLst>
          </p:cNvPr>
          <p:cNvSpPr>
            <a:spLocks noGrp="1"/>
          </p:cNvSpPr>
          <p:nvPr>
            <p:ph idx="1"/>
          </p:nvPr>
        </p:nvSpPr>
        <p:spPr/>
        <p:txBody>
          <a:bodyPr/>
          <a:lstStyle/>
          <a:p>
            <a:endParaRPr lang="sv-SE"/>
          </a:p>
        </p:txBody>
      </p:sp>
      <p:pic>
        <p:nvPicPr>
          <p:cNvPr id="5" name="Bildobjekt 4" descr="Bild på dokumentkort i ärendehanteringssystemet Platina. Mall avgift för prövning och tillsyn är vald.">
            <a:extLst>
              <a:ext uri="{FF2B5EF4-FFF2-40B4-BE49-F238E27FC236}">
                <a16:creationId xmlns:a16="http://schemas.microsoft.com/office/drawing/2014/main" id="{31DE69FA-A6C8-41F7-8392-11792125B430}"/>
              </a:ext>
            </a:extLst>
          </p:cNvPr>
          <p:cNvPicPr>
            <a:picLocks noChangeAspect="1"/>
          </p:cNvPicPr>
          <p:nvPr/>
        </p:nvPicPr>
        <p:blipFill>
          <a:blip r:embed="rId3"/>
          <a:stretch>
            <a:fillRect/>
          </a:stretch>
        </p:blipFill>
        <p:spPr>
          <a:xfrm>
            <a:off x="838200" y="1449569"/>
            <a:ext cx="8120974" cy="5243059"/>
          </a:xfrm>
          <a:prstGeom prst="rect">
            <a:avLst/>
          </a:prstGeom>
        </p:spPr>
      </p:pic>
    </p:spTree>
    <p:extLst>
      <p:ext uri="{BB962C8B-B14F-4D97-AF65-F5344CB8AC3E}">
        <p14:creationId xmlns:p14="http://schemas.microsoft.com/office/powerpoint/2010/main" val="2681074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F09F67-4A4E-4B47-9F9A-6723A8437A72}"/>
              </a:ext>
            </a:extLst>
          </p:cNvPr>
          <p:cNvSpPr>
            <a:spLocks noGrp="1"/>
          </p:cNvSpPr>
          <p:nvPr>
            <p:ph type="title"/>
          </p:nvPr>
        </p:nvSpPr>
        <p:spPr>
          <a:xfrm>
            <a:off x="838200" y="365125"/>
            <a:ext cx="4514850" cy="1818005"/>
          </a:xfrm>
        </p:spPr>
        <p:txBody>
          <a:bodyPr/>
          <a:lstStyle/>
          <a:p>
            <a:r>
              <a:rPr lang="sv-SE" dirty="0"/>
              <a:t>Steg 2 - Delgivning </a:t>
            </a:r>
          </a:p>
        </p:txBody>
      </p:sp>
      <p:sp>
        <p:nvSpPr>
          <p:cNvPr id="3" name="Platshållare för innehåll 2">
            <a:extLst>
              <a:ext uri="{FF2B5EF4-FFF2-40B4-BE49-F238E27FC236}">
                <a16:creationId xmlns:a16="http://schemas.microsoft.com/office/drawing/2014/main" id="{A1D4F847-5255-453D-A2C7-0DE741A6C076}"/>
              </a:ext>
            </a:extLst>
          </p:cNvPr>
          <p:cNvSpPr>
            <a:spLocks noGrp="1"/>
          </p:cNvSpPr>
          <p:nvPr>
            <p:ph idx="1"/>
          </p:nvPr>
        </p:nvSpPr>
        <p:spPr/>
        <p:txBody>
          <a:bodyPr/>
          <a:lstStyle/>
          <a:p>
            <a:endParaRPr lang="sv-SE"/>
          </a:p>
        </p:txBody>
      </p:sp>
      <p:pic>
        <p:nvPicPr>
          <p:cNvPr id="4" name="Bildobjekt 3" descr="Bild på hur en smart docuements mall skapas. I bilden får man välja om beslutet ska delges.">
            <a:extLst>
              <a:ext uri="{FF2B5EF4-FFF2-40B4-BE49-F238E27FC236}">
                <a16:creationId xmlns:a16="http://schemas.microsoft.com/office/drawing/2014/main" id="{67AD6813-3A0B-4F42-924A-7BFEC7008C05}"/>
              </a:ext>
            </a:extLst>
          </p:cNvPr>
          <p:cNvPicPr>
            <a:picLocks noChangeAspect="1"/>
          </p:cNvPicPr>
          <p:nvPr/>
        </p:nvPicPr>
        <p:blipFill>
          <a:blip r:embed="rId3"/>
          <a:stretch>
            <a:fillRect/>
          </a:stretch>
        </p:blipFill>
        <p:spPr>
          <a:xfrm>
            <a:off x="5353050" y="365125"/>
            <a:ext cx="6739890" cy="5738133"/>
          </a:xfrm>
          <a:prstGeom prst="rect">
            <a:avLst/>
          </a:prstGeom>
        </p:spPr>
      </p:pic>
    </p:spTree>
    <p:extLst>
      <p:ext uri="{BB962C8B-B14F-4D97-AF65-F5344CB8AC3E}">
        <p14:creationId xmlns:p14="http://schemas.microsoft.com/office/powerpoint/2010/main" val="1812878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80F72E-0B50-4CC6-BDE0-F8F8E858956F}"/>
              </a:ext>
            </a:extLst>
          </p:cNvPr>
          <p:cNvSpPr>
            <a:spLocks noGrp="1"/>
          </p:cNvSpPr>
          <p:nvPr>
            <p:ph type="title"/>
          </p:nvPr>
        </p:nvSpPr>
        <p:spPr>
          <a:xfrm>
            <a:off x="806116" y="365125"/>
            <a:ext cx="3741821" cy="2936306"/>
          </a:xfrm>
        </p:spPr>
        <p:txBody>
          <a:bodyPr>
            <a:normAutofit/>
          </a:bodyPr>
          <a:lstStyle/>
          <a:p>
            <a:r>
              <a:rPr lang="sv-SE" dirty="0"/>
              <a:t>Steg 3 – </a:t>
            </a:r>
            <a:br>
              <a:rPr lang="sv-SE" dirty="0"/>
            </a:br>
            <a:r>
              <a:rPr lang="sv-SE" dirty="0"/>
              <a:t>Avgift, tidigare beslut </a:t>
            </a:r>
          </a:p>
        </p:txBody>
      </p:sp>
      <p:pic>
        <p:nvPicPr>
          <p:cNvPr id="4" name="Platshållare för innehåll 3" descr="Bild på hur en smart docuements mall skapas. I bilden får man beskriva avgift och tidigare beslut: Beslutad avgift, från vilket år kommer avgiften att faktureras, ersätter detta beslut tidigare fattat beslut, diarienummer för tidigare beslut, har underlaget till beslutet kommunicerats, datum för kommunicering  och synpunkter fylls i av handläggaren.">
            <a:extLst>
              <a:ext uri="{FF2B5EF4-FFF2-40B4-BE49-F238E27FC236}">
                <a16:creationId xmlns:a16="http://schemas.microsoft.com/office/drawing/2014/main" id="{F00CCB1A-0275-4C64-A2ED-2DC141C397FD}"/>
              </a:ext>
            </a:extLst>
          </p:cNvPr>
          <p:cNvPicPr>
            <a:picLocks noGrp="1" noChangeAspect="1"/>
          </p:cNvPicPr>
          <p:nvPr>
            <p:ph idx="1"/>
          </p:nvPr>
        </p:nvPicPr>
        <p:blipFill>
          <a:blip r:embed="rId3"/>
          <a:stretch>
            <a:fillRect/>
          </a:stretch>
        </p:blipFill>
        <p:spPr>
          <a:xfrm>
            <a:off x="5191782" y="365125"/>
            <a:ext cx="6672557" cy="5667342"/>
          </a:xfrm>
          <a:prstGeom prst="rect">
            <a:avLst/>
          </a:prstGeom>
        </p:spPr>
      </p:pic>
    </p:spTree>
    <p:extLst>
      <p:ext uri="{BB962C8B-B14F-4D97-AF65-F5344CB8AC3E}">
        <p14:creationId xmlns:p14="http://schemas.microsoft.com/office/powerpoint/2010/main" val="1246383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86DDB2-6540-4E8B-9CBE-F4227BFC5EAD}"/>
              </a:ext>
            </a:extLst>
          </p:cNvPr>
          <p:cNvSpPr>
            <a:spLocks noGrp="1"/>
          </p:cNvSpPr>
          <p:nvPr>
            <p:ph type="title"/>
          </p:nvPr>
        </p:nvSpPr>
        <p:spPr>
          <a:xfrm>
            <a:off x="838200" y="365124"/>
            <a:ext cx="3854767" cy="1981033"/>
          </a:xfrm>
        </p:spPr>
        <p:txBody>
          <a:bodyPr>
            <a:normAutofit/>
          </a:bodyPr>
          <a:lstStyle/>
          <a:p>
            <a:r>
              <a:rPr lang="sv-SE" dirty="0"/>
              <a:t>Steg 4 – </a:t>
            </a:r>
            <a:br>
              <a:rPr lang="sv-SE" dirty="0"/>
            </a:br>
            <a:r>
              <a:rPr lang="sv-SE" dirty="0"/>
              <a:t>Motivering till beslut</a:t>
            </a:r>
          </a:p>
        </p:txBody>
      </p:sp>
      <p:sp>
        <p:nvSpPr>
          <p:cNvPr id="3" name="Platshållare för innehåll 2">
            <a:extLst>
              <a:ext uri="{FF2B5EF4-FFF2-40B4-BE49-F238E27FC236}">
                <a16:creationId xmlns:a16="http://schemas.microsoft.com/office/drawing/2014/main" id="{CA9A8D08-17E1-4C80-8340-5C4330ADA3C4}"/>
              </a:ext>
            </a:extLst>
          </p:cNvPr>
          <p:cNvSpPr>
            <a:spLocks noGrp="1"/>
          </p:cNvSpPr>
          <p:nvPr>
            <p:ph idx="1"/>
          </p:nvPr>
        </p:nvSpPr>
        <p:spPr/>
        <p:txBody>
          <a:bodyPr/>
          <a:lstStyle/>
          <a:p>
            <a:endParaRPr lang="sv-SE"/>
          </a:p>
        </p:txBody>
      </p:sp>
      <p:pic>
        <p:nvPicPr>
          <p:cNvPr id="6" name="Bildobjekt 5" descr="Bild på hur en smart documents mall skapas. I bilden fyller handläggaren i motivering till beslut. Utgångsläge enligt FAPT och datum för grundtillstånd">
            <a:extLst>
              <a:ext uri="{FF2B5EF4-FFF2-40B4-BE49-F238E27FC236}">
                <a16:creationId xmlns:a16="http://schemas.microsoft.com/office/drawing/2014/main" id="{0360B7D4-5C9F-430D-917A-DF4FA2C19B26}"/>
              </a:ext>
            </a:extLst>
          </p:cNvPr>
          <p:cNvPicPr>
            <a:picLocks noChangeAspect="1"/>
          </p:cNvPicPr>
          <p:nvPr/>
        </p:nvPicPr>
        <p:blipFill>
          <a:blip r:embed="rId3"/>
          <a:stretch>
            <a:fillRect/>
          </a:stretch>
        </p:blipFill>
        <p:spPr>
          <a:xfrm>
            <a:off x="4199021" y="121820"/>
            <a:ext cx="7809146" cy="6649976"/>
          </a:xfrm>
          <a:prstGeom prst="rect">
            <a:avLst/>
          </a:prstGeom>
        </p:spPr>
      </p:pic>
    </p:spTree>
    <p:extLst>
      <p:ext uri="{BB962C8B-B14F-4D97-AF65-F5344CB8AC3E}">
        <p14:creationId xmlns:p14="http://schemas.microsoft.com/office/powerpoint/2010/main" val="1825596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Bildobjekt 4">
            <a:extLst>
              <a:ext uri="{FF2B5EF4-FFF2-40B4-BE49-F238E27FC236}">
                <a16:creationId xmlns:a16="http://schemas.microsoft.com/office/drawing/2014/main" id="{46E74B47-40AB-41BE-981A-55D838EE3C3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9924" r="22815"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9" name="Arc 11">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882F6B08-5588-49BC-A41F-981FAF04FF65}"/>
              </a:ext>
            </a:extLst>
          </p:cNvPr>
          <p:cNvSpPr>
            <a:spLocks noGrp="1"/>
          </p:cNvSpPr>
          <p:nvPr>
            <p:ph type="title"/>
          </p:nvPr>
        </p:nvSpPr>
        <p:spPr>
          <a:xfrm>
            <a:off x="5827048" y="407987"/>
            <a:ext cx="5721484" cy="1325563"/>
          </a:xfrm>
        </p:spPr>
        <p:txBody>
          <a:bodyPr>
            <a:normAutofit/>
          </a:bodyPr>
          <a:lstStyle/>
          <a:p>
            <a:r>
              <a:rPr lang="sv-SE"/>
              <a:t>Syfte och avgränsning</a:t>
            </a:r>
            <a:endParaRPr lang="sv-SE" dirty="0"/>
          </a:p>
        </p:txBody>
      </p:sp>
      <p:sp>
        <p:nvSpPr>
          <p:cNvPr id="3" name="Platshållare för innehåll 2">
            <a:extLst>
              <a:ext uri="{FF2B5EF4-FFF2-40B4-BE49-F238E27FC236}">
                <a16:creationId xmlns:a16="http://schemas.microsoft.com/office/drawing/2014/main" id="{DD6A99F3-F93E-4CB1-A828-22C46B1A1A08}"/>
              </a:ext>
            </a:extLst>
          </p:cNvPr>
          <p:cNvSpPr>
            <a:spLocks noGrp="1"/>
          </p:cNvSpPr>
          <p:nvPr>
            <p:ph idx="1"/>
          </p:nvPr>
        </p:nvSpPr>
        <p:spPr>
          <a:xfrm>
            <a:off x="5827048" y="1868487"/>
            <a:ext cx="5721484" cy="4351338"/>
          </a:xfrm>
        </p:spPr>
        <p:txBody>
          <a:bodyPr>
            <a:normAutofit/>
          </a:bodyPr>
          <a:lstStyle/>
          <a:p>
            <a:r>
              <a:rPr lang="sv-SE" dirty="0"/>
              <a:t>Juridiskt korrekt hantering av avgifter</a:t>
            </a:r>
          </a:p>
          <a:p>
            <a:r>
              <a:rPr lang="sv-SE" dirty="0"/>
              <a:t>Likvärdig hantering över hela landet</a:t>
            </a:r>
          </a:p>
          <a:p>
            <a:r>
              <a:rPr lang="sv-SE" dirty="0"/>
              <a:t>Kvalitetssäkert arbetssätt</a:t>
            </a:r>
          </a:p>
          <a:p>
            <a:r>
              <a:rPr lang="sv-SE" dirty="0"/>
              <a:t>Användarvänligt arbetssätt</a:t>
            </a:r>
          </a:p>
          <a:p>
            <a:endParaRPr lang="sv-SE" dirty="0"/>
          </a:p>
          <a:p>
            <a:r>
              <a:rPr lang="sv-SE" dirty="0"/>
              <a:t>Rutinen hanterar endast avgifter enligt 2 kap. FAPT</a:t>
            </a:r>
          </a:p>
        </p:txBody>
      </p:sp>
    </p:spTree>
    <p:extLst>
      <p:ext uri="{BB962C8B-B14F-4D97-AF65-F5344CB8AC3E}">
        <p14:creationId xmlns:p14="http://schemas.microsoft.com/office/powerpoint/2010/main" val="23994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A8CC44-E4B4-4E4A-BD0B-3AE7E64E693E}"/>
              </a:ext>
            </a:extLst>
          </p:cNvPr>
          <p:cNvSpPr>
            <a:spLocks noGrp="1"/>
          </p:cNvSpPr>
          <p:nvPr>
            <p:ph type="title"/>
          </p:nvPr>
        </p:nvSpPr>
        <p:spPr>
          <a:xfrm>
            <a:off x="717884" y="497472"/>
            <a:ext cx="4359442" cy="2089317"/>
          </a:xfrm>
        </p:spPr>
        <p:txBody>
          <a:bodyPr/>
          <a:lstStyle/>
          <a:p>
            <a:r>
              <a:rPr lang="sv-SE" dirty="0"/>
              <a:t>Steg 5 – Verksamhetskoder &amp; avgifter</a:t>
            </a:r>
          </a:p>
        </p:txBody>
      </p:sp>
      <p:sp>
        <p:nvSpPr>
          <p:cNvPr id="3" name="Platshållare för innehåll 2" descr="Bild på hur en smart docuements mall skapas. Verksamhetskoder och avgifter. Handläggaren fyller i om det finns fler än en avgiftskod, vem som är tillsynsmyndighet och om tillsynsmyndigheten är enig med länsstyrelsens bedömning.">
            <a:extLst>
              <a:ext uri="{FF2B5EF4-FFF2-40B4-BE49-F238E27FC236}">
                <a16:creationId xmlns:a16="http://schemas.microsoft.com/office/drawing/2014/main" id="{3E005D5A-7BE0-4F7E-976D-0ECAC22F0BAF}"/>
              </a:ext>
            </a:extLst>
          </p:cNvPr>
          <p:cNvSpPr>
            <a:spLocks noGrp="1"/>
          </p:cNvSpPr>
          <p:nvPr>
            <p:ph idx="1"/>
          </p:nvPr>
        </p:nvSpPr>
        <p:spPr/>
        <p:txBody>
          <a:bodyPr/>
          <a:lstStyle/>
          <a:p>
            <a:endParaRPr lang="sv-SE" dirty="0"/>
          </a:p>
          <a:p>
            <a:pPr marL="0" indent="0">
              <a:buNone/>
            </a:pPr>
            <a:endParaRPr lang="sv-SE" dirty="0"/>
          </a:p>
        </p:txBody>
      </p:sp>
      <p:pic>
        <p:nvPicPr>
          <p:cNvPr id="4" name="Bildobjekt 3" descr="Bild på hur en smart docuements mall skapas. I bilden fyller handläggaren i information om verksamhetskoder och avgifter. Finns fler än en avgiftskod? Vem är tillsynsmyndighet och är tillsynsmyndigheten enig med länsstyrelsens bedömning?">
            <a:extLst>
              <a:ext uri="{FF2B5EF4-FFF2-40B4-BE49-F238E27FC236}">
                <a16:creationId xmlns:a16="http://schemas.microsoft.com/office/drawing/2014/main" id="{6DE8298B-AFB1-4334-A03D-2D257C82CF58}"/>
              </a:ext>
            </a:extLst>
          </p:cNvPr>
          <p:cNvPicPr>
            <a:picLocks noChangeAspect="1"/>
          </p:cNvPicPr>
          <p:nvPr/>
        </p:nvPicPr>
        <p:blipFill>
          <a:blip r:embed="rId3"/>
          <a:stretch>
            <a:fillRect/>
          </a:stretch>
        </p:blipFill>
        <p:spPr>
          <a:xfrm>
            <a:off x="5077326" y="56984"/>
            <a:ext cx="7114674" cy="6065120"/>
          </a:xfrm>
          <a:prstGeom prst="rect">
            <a:avLst/>
          </a:prstGeom>
        </p:spPr>
      </p:pic>
    </p:spTree>
    <p:extLst>
      <p:ext uri="{BB962C8B-B14F-4D97-AF65-F5344CB8AC3E}">
        <p14:creationId xmlns:p14="http://schemas.microsoft.com/office/powerpoint/2010/main" val="4187785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69524-8458-4839-BCAA-582F23324B4D}"/>
              </a:ext>
            </a:extLst>
          </p:cNvPr>
          <p:cNvSpPr>
            <a:spLocks noGrp="1"/>
          </p:cNvSpPr>
          <p:nvPr>
            <p:ph type="title"/>
          </p:nvPr>
        </p:nvSpPr>
        <p:spPr>
          <a:xfrm>
            <a:off x="838200" y="365125"/>
            <a:ext cx="3782678" cy="2811212"/>
          </a:xfrm>
        </p:spPr>
        <p:txBody>
          <a:bodyPr/>
          <a:lstStyle/>
          <a:p>
            <a:r>
              <a:rPr lang="sv-SE" dirty="0"/>
              <a:t>Steg 6 – </a:t>
            </a:r>
            <a:br>
              <a:rPr lang="sv-SE" dirty="0"/>
            </a:br>
            <a:r>
              <a:rPr lang="sv-SE" dirty="0"/>
              <a:t>De som medverkat i beslutet</a:t>
            </a:r>
          </a:p>
        </p:txBody>
      </p:sp>
      <p:pic>
        <p:nvPicPr>
          <p:cNvPr id="4" name="Bildobjekt 3" descr="Bild på hur en smart documents mall skapas. De som medverkat i beslutet. Handläggaren fyller i om dokumentet ska godkännas digitalt och väljer antal beslutande.">
            <a:extLst>
              <a:ext uri="{FF2B5EF4-FFF2-40B4-BE49-F238E27FC236}">
                <a16:creationId xmlns:a16="http://schemas.microsoft.com/office/drawing/2014/main" id="{6B584730-3B6E-4279-AE3C-A839FCE96DCD}"/>
              </a:ext>
            </a:extLst>
          </p:cNvPr>
          <p:cNvPicPr>
            <a:picLocks noChangeAspect="1"/>
          </p:cNvPicPr>
          <p:nvPr/>
        </p:nvPicPr>
        <p:blipFill>
          <a:blip r:embed="rId3"/>
          <a:stretch>
            <a:fillRect/>
          </a:stretch>
        </p:blipFill>
        <p:spPr>
          <a:xfrm>
            <a:off x="4620878" y="244475"/>
            <a:ext cx="7305675" cy="6248400"/>
          </a:xfrm>
          <a:prstGeom prst="rect">
            <a:avLst/>
          </a:prstGeom>
        </p:spPr>
      </p:pic>
    </p:spTree>
    <p:extLst>
      <p:ext uri="{BB962C8B-B14F-4D97-AF65-F5344CB8AC3E}">
        <p14:creationId xmlns:p14="http://schemas.microsoft.com/office/powerpoint/2010/main" val="1415605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A23026-1CD0-453B-861D-712ADBFF5E1A}"/>
              </a:ext>
            </a:extLst>
          </p:cNvPr>
          <p:cNvSpPr>
            <a:spLocks noGrp="1"/>
          </p:cNvSpPr>
          <p:nvPr>
            <p:ph type="title"/>
          </p:nvPr>
        </p:nvSpPr>
        <p:spPr>
          <a:xfrm>
            <a:off x="838200" y="365125"/>
            <a:ext cx="3324726" cy="2835275"/>
          </a:xfrm>
        </p:spPr>
        <p:txBody>
          <a:bodyPr/>
          <a:lstStyle/>
          <a:p>
            <a:r>
              <a:rPr lang="sv-SE" dirty="0"/>
              <a:t>Steg 7 –</a:t>
            </a:r>
            <a:br>
              <a:rPr lang="sv-SE" dirty="0"/>
            </a:br>
            <a:r>
              <a:rPr lang="sv-SE" dirty="0"/>
              <a:t>Överklagandehänvisning </a:t>
            </a:r>
          </a:p>
        </p:txBody>
      </p:sp>
      <p:sp>
        <p:nvSpPr>
          <p:cNvPr id="3" name="Platshållare för innehåll 2">
            <a:extLst>
              <a:ext uri="{FF2B5EF4-FFF2-40B4-BE49-F238E27FC236}">
                <a16:creationId xmlns:a16="http://schemas.microsoft.com/office/drawing/2014/main" id="{6BE873DB-397E-42B4-852F-4C7A01B372EB}"/>
              </a:ext>
            </a:extLst>
          </p:cNvPr>
          <p:cNvSpPr>
            <a:spLocks noGrp="1"/>
          </p:cNvSpPr>
          <p:nvPr>
            <p:ph idx="1"/>
          </p:nvPr>
        </p:nvSpPr>
        <p:spPr/>
        <p:txBody>
          <a:bodyPr/>
          <a:lstStyle/>
          <a:p>
            <a:endParaRPr lang="sv-SE"/>
          </a:p>
        </p:txBody>
      </p:sp>
      <p:pic>
        <p:nvPicPr>
          <p:cNvPr id="4" name="Bildobjekt 3" descr="Bild på hur en smart docuements mall skapas. Överklagandehänvisning. Handläggaren fyller i vilken som är överklagandeinstans och om förenklad delgivning används.">
            <a:extLst>
              <a:ext uri="{FF2B5EF4-FFF2-40B4-BE49-F238E27FC236}">
                <a16:creationId xmlns:a16="http://schemas.microsoft.com/office/drawing/2014/main" id="{99722D4E-9DFF-4260-BBD7-B84ECD576A0B}"/>
              </a:ext>
            </a:extLst>
          </p:cNvPr>
          <p:cNvPicPr>
            <a:picLocks noChangeAspect="1"/>
          </p:cNvPicPr>
          <p:nvPr/>
        </p:nvPicPr>
        <p:blipFill>
          <a:blip r:embed="rId3"/>
          <a:stretch>
            <a:fillRect/>
          </a:stretch>
        </p:blipFill>
        <p:spPr>
          <a:xfrm>
            <a:off x="4695324" y="311150"/>
            <a:ext cx="7277100" cy="6181725"/>
          </a:xfrm>
          <a:prstGeom prst="rect">
            <a:avLst/>
          </a:prstGeom>
        </p:spPr>
      </p:pic>
    </p:spTree>
    <p:extLst>
      <p:ext uri="{BB962C8B-B14F-4D97-AF65-F5344CB8AC3E}">
        <p14:creationId xmlns:p14="http://schemas.microsoft.com/office/powerpoint/2010/main" val="3221516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6CFD89-B1BB-446D-A620-251FC457D316}"/>
              </a:ext>
            </a:extLst>
          </p:cNvPr>
          <p:cNvSpPr>
            <a:spLocks noGrp="1"/>
          </p:cNvSpPr>
          <p:nvPr>
            <p:ph type="title"/>
          </p:nvPr>
        </p:nvSpPr>
        <p:spPr/>
        <p:txBody>
          <a:bodyPr/>
          <a:lstStyle/>
          <a:p>
            <a:r>
              <a:rPr lang="sv-SE" dirty="0"/>
              <a:t>Steg 8 – Tilltal</a:t>
            </a:r>
            <a:br>
              <a:rPr lang="sv-SE" dirty="0"/>
            </a:br>
            <a:endParaRPr lang="sv-SE" dirty="0"/>
          </a:p>
        </p:txBody>
      </p:sp>
      <p:sp>
        <p:nvSpPr>
          <p:cNvPr id="3" name="Platshållare för innehåll 2">
            <a:extLst>
              <a:ext uri="{FF2B5EF4-FFF2-40B4-BE49-F238E27FC236}">
                <a16:creationId xmlns:a16="http://schemas.microsoft.com/office/drawing/2014/main" id="{A1E0C2F5-6034-4356-94CA-30673C9B5EA3}"/>
              </a:ext>
            </a:extLst>
          </p:cNvPr>
          <p:cNvSpPr>
            <a:spLocks noGrp="1"/>
          </p:cNvSpPr>
          <p:nvPr>
            <p:ph idx="1"/>
          </p:nvPr>
        </p:nvSpPr>
        <p:spPr/>
        <p:txBody>
          <a:bodyPr/>
          <a:lstStyle/>
          <a:p>
            <a:endParaRPr lang="sv-SE"/>
          </a:p>
        </p:txBody>
      </p:sp>
      <p:pic>
        <p:nvPicPr>
          <p:cNvPr id="4" name="Bildobjekt 3" descr="Bild på hur en smart docuements mall skapas. Välj tilltal med du eller ni. Handläggaren väljer tilltal med du eller ni beroende på om det är en privatperson eller företag/organisation eller flera privatpersoner.">
            <a:extLst>
              <a:ext uri="{FF2B5EF4-FFF2-40B4-BE49-F238E27FC236}">
                <a16:creationId xmlns:a16="http://schemas.microsoft.com/office/drawing/2014/main" id="{AC631747-940B-40BE-B83D-1626681588A0}"/>
              </a:ext>
            </a:extLst>
          </p:cNvPr>
          <p:cNvPicPr>
            <a:picLocks noChangeAspect="1"/>
          </p:cNvPicPr>
          <p:nvPr/>
        </p:nvPicPr>
        <p:blipFill>
          <a:blip r:embed="rId3"/>
          <a:stretch>
            <a:fillRect/>
          </a:stretch>
        </p:blipFill>
        <p:spPr>
          <a:xfrm>
            <a:off x="4367463" y="155408"/>
            <a:ext cx="7824537" cy="6660050"/>
          </a:xfrm>
          <a:prstGeom prst="rect">
            <a:avLst/>
          </a:prstGeom>
        </p:spPr>
      </p:pic>
    </p:spTree>
    <p:extLst>
      <p:ext uri="{BB962C8B-B14F-4D97-AF65-F5344CB8AC3E}">
        <p14:creationId xmlns:p14="http://schemas.microsoft.com/office/powerpoint/2010/main" val="66977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47E462-107A-4263-A045-CF255130EC01}"/>
              </a:ext>
            </a:extLst>
          </p:cNvPr>
          <p:cNvSpPr>
            <a:spLocks noGrp="1"/>
          </p:cNvSpPr>
          <p:nvPr>
            <p:ph type="title"/>
          </p:nvPr>
        </p:nvSpPr>
        <p:spPr>
          <a:xfrm>
            <a:off x="321865" y="929330"/>
            <a:ext cx="10515600" cy="1325563"/>
          </a:xfrm>
        </p:spPr>
        <p:txBody>
          <a:bodyPr/>
          <a:lstStyle/>
          <a:p>
            <a:r>
              <a:rPr lang="sv-SE" dirty="0"/>
              <a:t>Beslutsmallen är klar!</a:t>
            </a:r>
          </a:p>
        </p:txBody>
      </p:sp>
      <p:pic>
        <p:nvPicPr>
          <p:cNvPr id="6" name="Bildobjekt 5" descr="Det färdiga beslutet visas. Organisationsnummer, anläggningsnamn och fastighetsbeteckning är blåmarkerade. ">
            <a:extLst>
              <a:ext uri="{FF2B5EF4-FFF2-40B4-BE49-F238E27FC236}">
                <a16:creationId xmlns:a16="http://schemas.microsoft.com/office/drawing/2014/main" id="{797EBD30-514D-44B9-81C0-C1FB3BD89022}"/>
              </a:ext>
            </a:extLst>
          </p:cNvPr>
          <p:cNvPicPr>
            <a:picLocks noChangeAspect="1"/>
          </p:cNvPicPr>
          <p:nvPr/>
        </p:nvPicPr>
        <p:blipFill>
          <a:blip r:embed="rId3"/>
          <a:stretch>
            <a:fillRect/>
          </a:stretch>
        </p:blipFill>
        <p:spPr>
          <a:xfrm>
            <a:off x="6203004" y="508439"/>
            <a:ext cx="5667131" cy="5841122"/>
          </a:xfrm>
          <a:prstGeom prst="rect">
            <a:avLst/>
          </a:prstGeom>
          <a:ln>
            <a:noFill/>
          </a:ln>
          <a:effectLst>
            <a:softEdge rad="112500"/>
          </a:effectLst>
        </p:spPr>
      </p:pic>
    </p:spTree>
    <p:extLst>
      <p:ext uri="{BB962C8B-B14F-4D97-AF65-F5344CB8AC3E}">
        <p14:creationId xmlns:p14="http://schemas.microsoft.com/office/powerpoint/2010/main" val="2314425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113674-92A3-4425-AF2A-7F97E136E9A8}"/>
              </a:ext>
            </a:extLst>
          </p:cNvPr>
          <p:cNvSpPr>
            <a:spLocks noGrp="1"/>
          </p:cNvSpPr>
          <p:nvPr>
            <p:ph type="title"/>
          </p:nvPr>
        </p:nvSpPr>
        <p:spPr>
          <a:xfrm>
            <a:off x="639663" y="192018"/>
            <a:ext cx="6586491" cy="1676603"/>
          </a:xfrm>
        </p:spPr>
        <p:txBody>
          <a:bodyPr>
            <a:normAutofit/>
          </a:bodyPr>
          <a:lstStyle/>
          <a:p>
            <a:r>
              <a:rPr lang="sv-SE" sz="4000" dirty="0"/>
              <a:t>Beslutstexten</a:t>
            </a:r>
          </a:p>
        </p:txBody>
      </p:sp>
      <p:sp>
        <p:nvSpPr>
          <p:cNvPr id="3" name="Platshållare för innehåll 2">
            <a:extLst>
              <a:ext uri="{FF2B5EF4-FFF2-40B4-BE49-F238E27FC236}">
                <a16:creationId xmlns:a16="http://schemas.microsoft.com/office/drawing/2014/main" id="{B9434075-87FC-4DEF-AF9D-88826E48BC42}"/>
              </a:ext>
            </a:extLst>
          </p:cNvPr>
          <p:cNvSpPr>
            <a:spLocks noGrp="1"/>
          </p:cNvSpPr>
          <p:nvPr>
            <p:ph idx="1"/>
          </p:nvPr>
        </p:nvSpPr>
        <p:spPr>
          <a:xfrm>
            <a:off x="648930" y="2438400"/>
            <a:ext cx="6586489" cy="3785419"/>
          </a:xfrm>
        </p:spPr>
        <p:txBody>
          <a:bodyPr>
            <a:normAutofit/>
          </a:bodyPr>
          <a:lstStyle/>
          <a:p>
            <a:pPr lvl="0"/>
            <a:r>
              <a:rPr lang="sv-SE" sz="2400" dirty="0"/>
              <a:t>Färgen </a:t>
            </a:r>
            <a:r>
              <a:rPr lang="sv-SE" sz="2400" dirty="0">
                <a:highlight>
                  <a:srgbClr val="00FFFF"/>
                </a:highlight>
              </a:rPr>
              <a:t>turkos</a:t>
            </a:r>
            <a:r>
              <a:rPr lang="sv-SE" sz="2400" dirty="0"/>
              <a:t> &amp; </a:t>
            </a:r>
            <a:r>
              <a:rPr lang="sv-SE" sz="2400" dirty="0">
                <a:highlight>
                  <a:srgbClr val="FFFF00"/>
                </a:highlight>
              </a:rPr>
              <a:t>gul</a:t>
            </a:r>
            <a:r>
              <a:rPr lang="sv-SE" sz="2400" dirty="0"/>
              <a:t> innebär att man själv måste fylla i uppgifter. I framtiden hoppas vi att det turkosmarkerade kan fyllas i automatisk genom koppling till NikITa. </a:t>
            </a:r>
          </a:p>
          <a:p>
            <a:pPr lvl="0"/>
            <a:r>
              <a:rPr lang="sv-SE" sz="2400" dirty="0"/>
              <a:t>Här ser ni att summan för avgiften finns och att det ersätter ett tidigare beslut med det datum och dnr som vi skrev in tidigare.</a:t>
            </a:r>
          </a:p>
          <a:p>
            <a:pPr lvl="0"/>
            <a:r>
              <a:rPr lang="sv-SE" sz="2400" dirty="0"/>
              <a:t>Vi skrev in att avgiften ska gälla från och med 2021.</a:t>
            </a:r>
          </a:p>
          <a:p>
            <a:endParaRPr lang="sv-SE" sz="2400" dirty="0"/>
          </a:p>
        </p:txBody>
      </p:sp>
      <p:pic>
        <p:nvPicPr>
          <p:cNvPr id="4" name="Bildobjekt 3" descr="Det färdiga beslutet visas. Organisationsnummer, anläggningsnamn och fastighetsbeteckning är blåmarkerade. ">
            <a:extLst>
              <a:ext uri="{FF2B5EF4-FFF2-40B4-BE49-F238E27FC236}">
                <a16:creationId xmlns:a16="http://schemas.microsoft.com/office/drawing/2014/main" id="{B77BE892-2366-4FDD-A88C-1B7F07AB20BA}"/>
              </a:ext>
            </a:extLst>
          </p:cNvPr>
          <p:cNvPicPr>
            <a:picLocks noChangeAspect="1"/>
          </p:cNvPicPr>
          <p:nvPr/>
        </p:nvPicPr>
        <p:blipFill rotWithShape="1">
          <a:blip r:embed="rId3"/>
          <a:srcRect l="3253" r="3403" b="-1"/>
          <a:stretch/>
        </p:blipFill>
        <p:spPr>
          <a:xfrm>
            <a:off x="6951089" y="192018"/>
            <a:ext cx="4601248" cy="6422791"/>
          </a:xfrm>
          <a:prstGeom prst="rect">
            <a:avLst/>
          </a:prstGeom>
          <a:effectLst/>
        </p:spPr>
      </p:pic>
    </p:spTree>
    <p:extLst>
      <p:ext uri="{BB962C8B-B14F-4D97-AF65-F5344CB8AC3E}">
        <p14:creationId xmlns:p14="http://schemas.microsoft.com/office/powerpoint/2010/main" val="2242424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E8AE281-F3A5-4BDB-A535-B22614146150}"/>
              </a:ext>
            </a:extLst>
          </p:cNvPr>
          <p:cNvSpPr>
            <a:spLocks noGrp="1"/>
          </p:cNvSpPr>
          <p:nvPr>
            <p:ph type="title"/>
          </p:nvPr>
        </p:nvSpPr>
        <p:spPr>
          <a:xfrm>
            <a:off x="836675" y="492066"/>
            <a:ext cx="10515600" cy="1306443"/>
          </a:xfrm>
        </p:spPr>
        <p:txBody>
          <a:bodyPr>
            <a:normAutofit/>
          </a:bodyPr>
          <a:lstStyle/>
          <a:p>
            <a:r>
              <a:rPr lang="sv-SE" sz="4000" dirty="0"/>
              <a:t>Beskrivning av ärendet</a:t>
            </a:r>
            <a:br>
              <a:rPr lang="sv-SE" sz="4000" dirty="0"/>
            </a:br>
            <a:endParaRPr lang="sv-SE" sz="4000" dirty="0"/>
          </a:p>
        </p:txBody>
      </p:sp>
      <p:sp>
        <p:nvSpPr>
          <p:cNvPr id="3" name="Platshållare för innehåll 2">
            <a:extLst>
              <a:ext uri="{FF2B5EF4-FFF2-40B4-BE49-F238E27FC236}">
                <a16:creationId xmlns:a16="http://schemas.microsoft.com/office/drawing/2014/main" id="{8D6CCD1A-CE88-47E8-A92E-0A0839AD59EC}"/>
              </a:ext>
            </a:extLst>
          </p:cNvPr>
          <p:cNvSpPr>
            <a:spLocks noGrp="1"/>
          </p:cNvSpPr>
          <p:nvPr>
            <p:ph idx="1"/>
          </p:nvPr>
        </p:nvSpPr>
        <p:spPr>
          <a:xfrm>
            <a:off x="838200" y="1825625"/>
            <a:ext cx="6263002" cy="4303465"/>
          </a:xfrm>
        </p:spPr>
        <p:txBody>
          <a:bodyPr>
            <a:normAutofit/>
          </a:bodyPr>
          <a:lstStyle/>
          <a:p>
            <a:pPr lvl="0"/>
            <a:r>
              <a:rPr lang="sv-SE" sz="2400" dirty="0"/>
              <a:t>Här anges när grundtillståndet beslutats.</a:t>
            </a:r>
          </a:p>
          <a:p>
            <a:pPr lvl="0"/>
            <a:r>
              <a:rPr lang="sv-SE" sz="2400" dirty="0"/>
              <a:t>Vad avgiften avser och vad den baseras på</a:t>
            </a:r>
          </a:p>
          <a:p>
            <a:pPr lvl="0"/>
            <a:r>
              <a:rPr lang="sv-SE" sz="2400" dirty="0"/>
              <a:t>Det framkommer att vi kommunicerat detta med VU och det datum som vi angett för det. Vi valde alternativet ”Synpunkter har inkommit” och får därför in en </a:t>
            </a:r>
            <a:r>
              <a:rPr lang="sv-SE" sz="2400" dirty="0">
                <a:highlight>
                  <a:srgbClr val="FFFF00"/>
                </a:highlight>
              </a:rPr>
              <a:t>gul markering</a:t>
            </a:r>
            <a:r>
              <a:rPr lang="sv-SE" sz="2400" dirty="0"/>
              <a:t> på att vi ska skriva vad synpunkterna är.</a:t>
            </a:r>
          </a:p>
          <a:p>
            <a:pPr marL="0" indent="0">
              <a:buNone/>
            </a:pPr>
            <a:endParaRPr lang="sv-SE" sz="2000" dirty="0"/>
          </a:p>
        </p:txBody>
      </p:sp>
      <p:pic>
        <p:nvPicPr>
          <p:cNvPr id="19" name="Bildobjekt 18" descr="Det färdiga beslutet visas. Beskrivning av ärendet. Här anges när grundtillståndet beslutats, vad avgiften avser och vad den baseras på. Det framkommer att vi kommunicerat detta med VU och det datum som vi angett för det.">
            <a:extLst>
              <a:ext uri="{FF2B5EF4-FFF2-40B4-BE49-F238E27FC236}">
                <a16:creationId xmlns:a16="http://schemas.microsoft.com/office/drawing/2014/main" id="{D70A6C10-DC68-44EB-94CF-E6AD8E50A0F9}"/>
              </a:ext>
            </a:extLst>
          </p:cNvPr>
          <p:cNvPicPr>
            <a:picLocks noChangeAspect="1"/>
          </p:cNvPicPr>
          <p:nvPr/>
        </p:nvPicPr>
        <p:blipFill>
          <a:blip r:embed="rId3"/>
          <a:stretch>
            <a:fillRect/>
          </a:stretch>
        </p:blipFill>
        <p:spPr>
          <a:xfrm>
            <a:off x="6807145" y="464950"/>
            <a:ext cx="5219282" cy="3592877"/>
          </a:xfrm>
          <a:prstGeom prst="rect">
            <a:avLst/>
          </a:prstGeom>
        </p:spPr>
      </p:pic>
      <p:cxnSp>
        <p:nvCxnSpPr>
          <p:cNvPr id="21" name="Rak koppling 20" descr="Understruken text den 14 april 2012">
            <a:extLst>
              <a:ext uri="{FF2B5EF4-FFF2-40B4-BE49-F238E27FC236}">
                <a16:creationId xmlns:a16="http://schemas.microsoft.com/office/drawing/2014/main" id="{515F9CE3-B452-4819-B3E1-198CECDD10BB}"/>
              </a:ext>
            </a:extLst>
          </p:cNvPr>
          <p:cNvCxnSpPr>
            <a:cxnSpLocks/>
          </p:cNvCxnSpPr>
          <p:nvPr/>
        </p:nvCxnSpPr>
        <p:spPr>
          <a:xfrm flipV="1">
            <a:off x="9134683" y="1771393"/>
            <a:ext cx="1205819" cy="359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0" name="Bildobjekt 19" descr="Det färdiga beslutet visas. Beskrivning av ärendet. Gulmarkerat: Handläggaren skriver in fritext. ">
            <a:extLst>
              <a:ext uri="{FF2B5EF4-FFF2-40B4-BE49-F238E27FC236}">
                <a16:creationId xmlns:a16="http://schemas.microsoft.com/office/drawing/2014/main" id="{C71EB622-4AE3-4F28-8DFC-F4C736EAD6BE}"/>
              </a:ext>
            </a:extLst>
          </p:cNvPr>
          <p:cNvPicPr>
            <a:picLocks noChangeAspect="1"/>
          </p:cNvPicPr>
          <p:nvPr/>
        </p:nvPicPr>
        <p:blipFill>
          <a:blip r:embed="rId4"/>
          <a:stretch>
            <a:fillRect/>
          </a:stretch>
        </p:blipFill>
        <p:spPr>
          <a:xfrm>
            <a:off x="6723745" y="4051654"/>
            <a:ext cx="5386082" cy="624138"/>
          </a:xfrm>
          <a:prstGeom prst="rect">
            <a:avLst/>
          </a:prstGeom>
        </p:spPr>
      </p:pic>
      <p:cxnSp>
        <p:nvCxnSpPr>
          <p:cNvPr id="23" name="Rak koppling 22" descr="Understruken text: den 13">
            <a:extLst>
              <a:ext uri="{FF2B5EF4-FFF2-40B4-BE49-F238E27FC236}">
                <a16:creationId xmlns:a16="http://schemas.microsoft.com/office/drawing/2014/main" id="{1819CA62-A621-4285-9B73-45588A49410F}"/>
              </a:ext>
            </a:extLst>
          </p:cNvPr>
          <p:cNvCxnSpPr>
            <a:cxnSpLocks/>
          </p:cNvCxnSpPr>
          <p:nvPr/>
        </p:nvCxnSpPr>
        <p:spPr>
          <a:xfrm>
            <a:off x="11459183" y="4363723"/>
            <a:ext cx="56724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Rak koppling 24" descr="Understruken text: maj 2020">
            <a:extLst>
              <a:ext uri="{FF2B5EF4-FFF2-40B4-BE49-F238E27FC236}">
                <a16:creationId xmlns:a16="http://schemas.microsoft.com/office/drawing/2014/main" id="{60C70B1F-B2B8-4394-B449-D12966045A9E}"/>
              </a:ext>
            </a:extLst>
          </p:cNvPr>
          <p:cNvCxnSpPr>
            <a:cxnSpLocks/>
          </p:cNvCxnSpPr>
          <p:nvPr/>
        </p:nvCxnSpPr>
        <p:spPr>
          <a:xfrm>
            <a:off x="6883951" y="4584217"/>
            <a:ext cx="56724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878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E73EB10-AEDA-42B9-9D11-54E59B48D4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ubrik 1">
            <a:extLst>
              <a:ext uri="{FF2B5EF4-FFF2-40B4-BE49-F238E27FC236}">
                <a16:creationId xmlns:a16="http://schemas.microsoft.com/office/drawing/2014/main" id="{6EE5C0CD-C9F4-462B-9F0E-B6EF6A107DB9}"/>
              </a:ext>
            </a:extLst>
          </p:cNvPr>
          <p:cNvSpPr>
            <a:spLocks noGrp="1"/>
          </p:cNvSpPr>
          <p:nvPr>
            <p:ph type="title"/>
          </p:nvPr>
        </p:nvSpPr>
        <p:spPr>
          <a:xfrm>
            <a:off x="838200" y="365125"/>
            <a:ext cx="10515599" cy="1325563"/>
          </a:xfrm>
        </p:spPr>
        <p:txBody>
          <a:bodyPr>
            <a:normAutofit/>
          </a:bodyPr>
          <a:lstStyle/>
          <a:p>
            <a:r>
              <a:rPr lang="sv-SE" sz="4000" dirty="0"/>
              <a:t>Motivering till beslut </a:t>
            </a:r>
          </a:p>
        </p:txBody>
      </p:sp>
      <p:sp>
        <p:nvSpPr>
          <p:cNvPr id="3" name="Platshållare för innehåll 2">
            <a:extLst>
              <a:ext uri="{FF2B5EF4-FFF2-40B4-BE49-F238E27FC236}">
                <a16:creationId xmlns:a16="http://schemas.microsoft.com/office/drawing/2014/main" id="{82BD9963-D56D-456E-AD51-023D1A7EBF1E}"/>
              </a:ext>
            </a:extLst>
          </p:cNvPr>
          <p:cNvSpPr>
            <a:spLocks noGrp="1"/>
          </p:cNvSpPr>
          <p:nvPr>
            <p:ph idx="1"/>
          </p:nvPr>
        </p:nvSpPr>
        <p:spPr>
          <a:xfrm>
            <a:off x="838200" y="1825625"/>
            <a:ext cx="5393361" cy="4351338"/>
          </a:xfrm>
        </p:spPr>
        <p:txBody>
          <a:bodyPr>
            <a:normAutofit/>
          </a:bodyPr>
          <a:lstStyle/>
          <a:p>
            <a:r>
              <a:rPr lang="sv-SE" dirty="0"/>
              <a:t>Ange aktuella verksamhetskoder</a:t>
            </a:r>
          </a:p>
          <a:p>
            <a:r>
              <a:rPr lang="sv-SE" dirty="0"/>
              <a:t>Ange aktuella avgiftskoder, bruttoavgift och andel i procent</a:t>
            </a:r>
          </a:p>
        </p:txBody>
      </p:sp>
      <p:pic>
        <p:nvPicPr>
          <p:cNvPr id="4" name="Bildobjekt 3" descr="Det färdiga beslutet visas. Nu endast med rubriken Motivering till beslut. Två tabeller syns: &#10;Tabell 1: Anläggningsnummer:&#10;Tillsynsmyndighet:&#10;Huvudverksamhetskod:&#10;Sidoverksamhetskoder:&#10;&#10;Tabell 2: &#10;Rader&#10;Huvudavgiftskod&#10;Övriga avgiftskoder&#10;&#10;Kolumner: &#10;kod enligt FAPT, &#10;bruttoavgift (kr), andel i %">
            <a:extLst>
              <a:ext uri="{FF2B5EF4-FFF2-40B4-BE49-F238E27FC236}">
                <a16:creationId xmlns:a16="http://schemas.microsoft.com/office/drawing/2014/main" id="{CB86A6D2-CED3-425F-A32E-58ECDDFBB128}"/>
              </a:ext>
            </a:extLst>
          </p:cNvPr>
          <p:cNvPicPr>
            <a:picLocks noChangeAspect="1"/>
          </p:cNvPicPr>
          <p:nvPr/>
        </p:nvPicPr>
        <p:blipFill rotWithShape="1">
          <a:blip r:embed="rId3"/>
          <a:srcRect r="7947" b="3"/>
          <a:stretch/>
        </p:blipFill>
        <p:spPr>
          <a:xfrm>
            <a:off x="7092462" y="1825625"/>
            <a:ext cx="4261337" cy="435133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8" name="Arc 17">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332380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4E73EB10-AEDA-42B9-9D11-54E59B48D4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Rubrik 1">
            <a:extLst>
              <a:ext uri="{FF2B5EF4-FFF2-40B4-BE49-F238E27FC236}">
                <a16:creationId xmlns:a16="http://schemas.microsoft.com/office/drawing/2014/main" id="{6EE5C0CD-C9F4-462B-9F0E-B6EF6A107DB9}"/>
              </a:ext>
            </a:extLst>
          </p:cNvPr>
          <p:cNvSpPr>
            <a:spLocks noGrp="1"/>
          </p:cNvSpPr>
          <p:nvPr>
            <p:ph type="title"/>
          </p:nvPr>
        </p:nvSpPr>
        <p:spPr>
          <a:xfrm>
            <a:off x="838200" y="365125"/>
            <a:ext cx="10515599" cy="1325563"/>
          </a:xfrm>
        </p:spPr>
        <p:txBody>
          <a:bodyPr>
            <a:normAutofit/>
          </a:bodyPr>
          <a:lstStyle/>
          <a:p>
            <a:r>
              <a:rPr lang="sv-SE" sz="4000" dirty="0"/>
              <a:t>Motivering till beslut</a:t>
            </a:r>
          </a:p>
        </p:txBody>
      </p:sp>
      <p:sp>
        <p:nvSpPr>
          <p:cNvPr id="3" name="Platshållare för innehåll 2">
            <a:extLst>
              <a:ext uri="{FF2B5EF4-FFF2-40B4-BE49-F238E27FC236}">
                <a16:creationId xmlns:a16="http://schemas.microsoft.com/office/drawing/2014/main" id="{82BD9963-D56D-456E-AD51-023D1A7EBF1E}"/>
              </a:ext>
            </a:extLst>
          </p:cNvPr>
          <p:cNvSpPr>
            <a:spLocks noGrp="1"/>
          </p:cNvSpPr>
          <p:nvPr>
            <p:ph idx="1"/>
          </p:nvPr>
        </p:nvSpPr>
        <p:spPr>
          <a:xfrm>
            <a:off x="838200" y="1825625"/>
            <a:ext cx="5393361" cy="4351338"/>
          </a:xfrm>
        </p:spPr>
        <p:txBody>
          <a:bodyPr>
            <a:normAutofit/>
          </a:bodyPr>
          <a:lstStyle/>
          <a:p>
            <a:r>
              <a:rPr lang="sv-SE" dirty="0"/>
              <a:t>Motivera valda verksamhetskoder och avgiftskoder. Exempel på motivering finns i rutinen.</a:t>
            </a:r>
          </a:p>
          <a:p>
            <a:r>
              <a:rPr lang="sv-SE" dirty="0"/>
              <a:t>Motivera när tillstånd gavs. Se exempel på motivering i rutin.</a:t>
            </a:r>
          </a:p>
        </p:txBody>
      </p:sp>
      <p:pic>
        <p:nvPicPr>
          <p:cNvPr id="5" name="Bildobjekt 4" descr="Det färdiga beslutet visas. Nu endast med rubriken Motivering till beslut. En tabell syns: Övriga avgiftskoder.&#10;Under tabellen finns en gulmarkerad text:&#10;Motivera här vikla verksamhetskoder som ska gälla (fritext) se exempel i rutinen.&#10;&#10;Motivera när tillståndet gavs (datum) och från vilket år som verksamheten börja debiteras (fri text). Se exempel i rutinen.&#10;&#10;Synpunkter från verksamhetsutövaren ska bemötas med fri text här. Exempel: Ni har getts tillfälle att komma in med synpunkter på ovanstående klassning. Länsstyrelsen och verksamhetsutövaren är överens om vilka koder som ska gälla för aktuell verksamhet. Länsstyrelsens bedömning är därför att ovanstående klassning för er verksamhet ska gälla.&#10;&#10;Länsstyrelsens bedömning är att ovanstående avgift för prövning och tillsyn ska gälla årligen från kalenderåret som följer efter att tillståndet gavs.">
            <a:extLst>
              <a:ext uri="{FF2B5EF4-FFF2-40B4-BE49-F238E27FC236}">
                <a16:creationId xmlns:a16="http://schemas.microsoft.com/office/drawing/2014/main" id="{2E2A69F2-5A21-419B-9BEC-006B8632694C}"/>
              </a:ext>
            </a:extLst>
          </p:cNvPr>
          <p:cNvPicPr>
            <a:picLocks noChangeAspect="1"/>
          </p:cNvPicPr>
          <p:nvPr/>
        </p:nvPicPr>
        <p:blipFill>
          <a:blip r:embed="rId3"/>
          <a:stretch>
            <a:fillRect/>
          </a:stretch>
        </p:blipFill>
        <p:spPr>
          <a:xfrm>
            <a:off x="6272559" y="2017879"/>
            <a:ext cx="5787509" cy="4061908"/>
          </a:xfrm>
          <a:prstGeom prst="rect">
            <a:avLst/>
          </a:prstGeom>
        </p:spPr>
      </p:pic>
    </p:spTree>
    <p:extLst>
      <p:ext uri="{BB962C8B-B14F-4D97-AF65-F5344CB8AC3E}">
        <p14:creationId xmlns:p14="http://schemas.microsoft.com/office/powerpoint/2010/main" val="1535335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620192-E0BC-41E6-B9F0-C026482D7110}"/>
              </a:ext>
            </a:extLst>
          </p:cNvPr>
          <p:cNvSpPr>
            <a:spLocks noGrp="1"/>
          </p:cNvSpPr>
          <p:nvPr>
            <p:ph type="title"/>
          </p:nvPr>
        </p:nvSpPr>
        <p:spPr/>
        <p:txBody>
          <a:bodyPr>
            <a:normAutofit/>
          </a:bodyPr>
          <a:lstStyle/>
          <a:p>
            <a:r>
              <a:rPr lang="sv-SE" sz="4000" dirty="0"/>
              <a:t>Bestämmelser som beslutet grundas på</a:t>
            </a:r>
          </a:p>
        </p:txBody>
      </p:sp>
      <p:sp>
        <p:nvSpPr>
          <p:cNvPr id="3" name="Platshållare för innehåll 2">
            <a:extLst>
              <a:ext uri="{FF2B5EF4-FFF2-40B4-BE49-F238E27FC236}">
                <a16:creationId xmlns:a16="http://schemas.microsoft.com/office/drawing/2014/main" id="{55EEA836-C93E-428C-8644-518B0AFF11C0}"/>
              </a:ext>
            </a:extLst>
          </p:cNvPr>
          <p:cNvSpPr>
            <a:spLocks noGrp="1"/>
          </p:cNvSpPr>
          <p:nvPr>
            <p:ph idx="1"/>
          </p:nvPr>
        </p:nvSpPr>
        <p:spPr>
          <a:xfrm>
            <a:off x="838200" y="1690688"/>
            <a:ext cx="5257800" cy="4486275"/>
          </a:xfrm>
        </p:spPr>
        <p:txBody>
          <a:bodyPr/>
          <a:lstStyle/>
          <a:p>
            <a:r>
              <a:rPr lang="sv-SE" dirty="0"/>
              <a:t>Här anges laghänvisningar beroende på valen vid skapandet av beslutsdokumentet. Det som är relevant finns med här.</a:t>
            </a:r>
          </a:p>
        </p:txBody>
      </p:sp>
      <p:pic>
        <p:nvPicPr>
          <p:cNvPr id="5" name="Bildobjekt 4" descr="Det färdiga beslutet visas. Nu endast med rubriken Bestämmelser som beslutet grundas på. Här anges laghänvisningar beroende på valen vid skapandet av beslutsdokumentet. Det som är relevant finns med i beslutet.&#10;">
            <a:extLst>
              <a:ext uri="{FF2B5EF4-FFF2-40B4-BE49-F238E27FC236}">
                <a16:creationId xmlns:a16="http://schemas.microsoft.com/office/drawing/2014/main" id="{9EEA7A7B-1DDD-46F5-A86B-8F987419F7F8}"/>
              </a:ext>
            </a:extLst>
          </p:cNvPr>
          <p:cNvPicPr>
            <a:picLocks noChangeAspect="1"/>
          </p:cNvPicPr>
          <p:nvPr/>
        </p:nvPicPr>
        <p:blipFill>
          <a:blip r:embed="rId3"/>
          <a:stretch>
            <a:fillRect/>
          </a:stretch>
        </p:blipFill>
        <p:spPr>
          <a:xfrm>
            <a:off x="6274341" y="1436713"/>
            <a:ext cx="5340485" cy="5244194"/>
          </a:xfrm>
          <a:prstGeom prst="rect">
            <a:avLst/>
          </a:prstGeom>
        </p:spPr>
      </p:pic>
    </p:spTree>
    <p:extLst>
      <p:ext uri="{BB962C8B-B14F-4D97-AF65-F5344CB8AC3E}">
        <p14:creationId xmlns:p14="http://schemas.microsoft.com/office/powerpoint/2010/main" val="3713506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ubrik 1">
            <a:extLst>
              <a:ext uri="{FF2B5EF4-FFF2-40B4-BE49-F238E27FC236}">
                <a16:creationId xmlns:a16="http://schemas.microsoft.com/office/drawing/2014/main" id="{AE3487D8-2F9C-4864-95D5-CDA0997E7CC6}"/>
              </a:ext>
            </a:extLst>
          </p:cNvPr>
          <p:cNvSpPr>
            <a:spLocks noGrp="1"/>
          </p:cNvSpPr>
          <p:nvPr>
            <p:ph type="title"/>
          </p:nvPr>
        </p:nvSpPr>
        <p:spPr>
          <a:xfrm>
            <a:off x="838200" y="365125"/>
            <a:ext cx="5387502" cy="1325563"/>
          </a:xfrm>
        </p:spPr>
        <p:txBody>
          <a:bodyPr>
            <a:normAutofit/>
          </a:bodyPr>
          <a:lstStyle/>
          <a:p>
            <a:r>
              <a:rPr lang="sv-SE"/>
              <a:t>Projektetgruppen</a:t>
            </a:r>
            <a:endParaRPr lang="sv-SE" dirty="0"/>
          </a:p>
        </p:txBody>
      </p:sp>
      <p:sp>
        <p:nvSpPr>
          <p:cNvPr id="3" name="Platshållare för innehåll 2">
            <a:extLst>
              <a:ext uri="{FF2B5EF4-FFF2-40B4-BE49-F238E27FC236}">
                <a16:creationId xmlns:a16="http://schemas.microsoft.com/office/drawing/2014/main" id="{297445BE-2FC6-48F2-B404-1434CF74189A}"/>
              </a:ext>
            </a:extLst>
          </p:cNvPr>
          <p:cNvSpPr>
            <a:spLocks noGrp="1"/>
          </p:cNvSpPr>
          <p:nvPr>
            <p:ph idx="1"/>
          </p:nvPr>
        </p:nvSpPr>
        <p:spPr>
          <a:xfrm>
            <a:off x="838200" y="1825625"/>
            <a:ext cx="5783094" cy="4351338"/>
          </a:xfrm>
        </p:spPr>
        <p:txBody>
          <a:bodyPr>
            <a:normAutofit/>
          </a:bodyPr>
          <a:lstStyle/>
          <a:p>
            <a:r>
              <a:rPr lang="sv-SE" sz="2200" dirty="0"/>
              <a:t>Katja Almqvist, Västra Götaland</a:t>
            </a:r>
          </a:p>
          <a:p>
            <a:r>
              <a:rPr lang="sv-SE" sz="2200" dirty="0"/>
              <a:t>Isabell Larsson, Västerbotten</a:t>
            </a:r>
          </a:p>
          <a:p>
            <a:r>
              <a:rPr lang="sv-SE" sz="2200" dirty="0"/>
              <a:t>Tanja Palmquist, Dalarna</a:t>
            </a:r>
          </a:p>
          <a:p>
            <a:r>
              <a:rPr lang="sv-SE" sz="2200" dirty="0" err="1"/>
              <a:t>Theres</a:t>
            </a:r>
            <a:r>
              <a:rPr lang="sv-SE" sz="2200" dirty="0"/>
              <a:t> Edin, Västernorrland</a:t>
            </a:r>
          </a:p>
          <a:p>
            <a:r>
              <a:rPr lang="sv-SE" sz="2200" dirty="0"/>
              <a:t>Jill Lindstam, Östergötland (första halvan av projektet)</a:t>
            </a:r>
          </a:p>
          <a:p>
            <a:r>
              <a:rPr lang="sv-SE" sz="2200" dirty="0"/>
              <a:t>Kristina Nyhlén, Östergötland (andra halvan av projektet)</a:t>
            </a:r>
          </a:p>
          <a:p>
            <a:r>
              <a:rPr lang="sv-SE" sz="2200" dirty="0"/>
              <a:t>Patrik Karlsson, Skåne</a:t>
            </a:r>
          </a:p>
          <a:p>
            <a:r>
              <a:rPr lang="sv-SE" sz="2200" dirty="0"/>
              <a:t>Elin Einarson Lindvall, Miljösamverkan Sverige</a:t>
            </a:r>
          </a:p>
        </p:txBody>
      </p:sp>
      <p:pic>
        <p:nvPicPr>
          <p:cNvPr id="19" name="Bildobjekt 18">
            <a:extLst>
              <a:ext uri="{FF2B5EF4-FFF2-40B4-BE49-F238E27FC236}">
                <a16:creationId xmlns:a16="http://schemas.microsoft.com/office/drawing/2014/main" id="{644E3C86-0A04-4E2C-BA5A-96239F2DA48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1273" r="12130"/>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26" name="Oval 25">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Arc 27">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1384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B1862D-444B-4204-A6C0-A7CC588D5F2D}"/>
              </a:ext>
            </a:extLst>
          </p:cNvPr>
          <p:cNvSpPr>
            <a:spLocks noGrp="1"/>
          </p:cNvSpPr>
          <p:nvPr>
            <p:ph type="title"/>
          </p:nvPr>
        </p:nvSpPr>
        <p:spPr/>
        <p:txBody>
          <a:bodyPr>
            <a:normAutofit/>
          </a:bodyPr>
          <a:lstStyle/>
          <a:p>
            <a:r>
              <a:rPr lang="sv-SE" sz="4000" dirty="0"/>
              <a:t>Information kring fakturering</a:t>
            </a:r>
          </a:p>
        </p:txBody>
      </p:sp>
      <p:sp>
        <p:nvSpPr>
          <p:cNvPr id="3" name="Platshållare för innehåll 2">
            <a:extLst>
              <a:ext uri="{FF2B5EF4-FFF2-40B4-BE49-F238E27FC236}">
                <a16:creationId xmlns:a16="http://schemas.microsoft.com/office/drawing/2014/main" id="{2E1B5C7F-8D0F-4520-BDDD-B972446B485C}"/>
              </a:ext>
            </a:extLst>
          </p:cNvPr>
          <p:cNvSpPr>
            <a:spLocks noGrp="1"/>
          </p:cNvSpPr>
          <p:nvPr>
            <p:ph idx="1"/>
          </p:nvPr>
        </p:nvSpPr>
        <p:spPr>
          <a:xfrm>
            <a:off x="838200" y="1955259"/>
            <a:ext cx="4577063" cy="4221703"/>
          </a:xfrm>
        </p:spPr>
        <p:txBody>
          <a:bodyPr/>
          <a:lstStyle/>
          <a:p>
            <a:r>
              <a:rPr lang="sv-SE" dirty="0"/>
              <a:t>Här finns bl.a. en länk till länsstyrelsens hemsida för mer info kring avgifter.</a:t>
            </a:r>
          </a:p>
        </p:txBody>
      </p:sp>
      <p:pic>
        <p:nvPicPr>
          <p:cNvPr id="4" name="Bildobjekt 3" descr="Det färdiga beslutet visas. Nu endast med rubriken Information om fakturering.&#10;Här finns bland annat en länk till länsstyrelsens hemsida för mer info kring avgifter.&#10;">
            <a:extLst>
              <a:ext uri="{FF2B5EF4-FFF2-40B4-BE49-F238E27FC236}">
                <a16:creationId xmlns:a16="http://schemas.microsoft.com/office/drawing/2014/main" id="{496A64A5-6E4E-4173-B899-06BCD7C5B0CD}"/>
              </a:ext>
            </a:extLst>
          </p:cNvPr>
          <p:cNvPicPr>
            <a:picLocks noChangeAspect="1"/>
          </p:cNvPicPr>
          <p:nvPr/>
        </p:nvPicPr>
        <p:blipFill>
          <a:blip r:embed="rId3"/>
          <a:stretch>
            <a:fillRect/>
          </a:stretch>
        </p:blipFill>
        <p:spPr>
          <a:xfrm>
            <a:off x="5801006" y="2490281"/>
            <a:ext cx="6163551" cy="2344366"/>
          </a:xfrm>
          <a:prstGeom prst="rect">
            <a:avLst/>
          </a:prstGeom>
        </p:spPr>
      </p:pic>
    </p:spTree>
    <p:extLst>
      <p:ext uri="{BB962C8B-B14F-4D97-AF65-F5344CB8AC3E}">
        <p14:creationId xmlns:p14="http://schemas.microsoft.com/office/powerpoint/2010/main" val="2701851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Rubrik 1">
            <a:extLst>
              <a:ext uri="{FF2B5EF4-FFF2-40B4-BE49-F238E27FC236}">
                <a16:creationId xmlns:a16="http://schemas.microsoft.com/office/drawing/2014/main" id="{9AB87B75-D0B9-4A1D-909D-06B4A6802DC6}"/>
              </a:ext>
            </a:extLst>
          </p:cNvPr>
          <p:cNvSpPr>
            <a:spLocks noGrp="1"/>
          </p:cNvSpPr>
          <p:nvPr>
            <p:ph type="title"/>
          </p:nvPr>
        </p:nvSpPr>
        <p:spPr>
          <a:xfrm>
            <a:off x="1118024" y="2378836"/>
            <a:ext cx="4977976" cy="1454051"/>
          </a:xfrm>
        </p:spPr>
        <p:txBody>
          <a:bodyPr>
            <a:normAutofit/>
          </a:bodyPr>
          <a:lstStyle/>
          <a:p>
            <a:pPr algn="ctr"/>
            <a:r>
              <a:rPr lang="sv-SE" sz="6000" dirty="0">
                <a:solidFill>
                  <a:srgbClr val="000000"/>
                </a:solidFill>
              </a:rPr>
              <a:t>Klart! </a:t>
            </a:r>
          </a:p>
        </p:txBody>
      </p:sp>
      <p:sp>
        <p:nvSpPr>
          <p:cNvPr id="1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latshållare för innehåll 4" descr="Bock">
            <a:extLst>
              <a:ext uri="{FF2B5EF4-FFF2-40B4-BE49-F238E27FC236}">
                <a16:creationId xmlns:a16="http://schemas.microsoft.com/office/drawing/2014/main" id="{314D8175-8815-4BAD-9854-77A83A7DCC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63360" y="1706910"/>
            <a:ext cx="3620021" cy="3620021"/>
          </a:xfrm>
          <a:prstGeom prst="rect">
            <a:avLst/>
          </a:prstGeom>
        </p:spPr>
      </p:pic>
    </p:spTree>
    <p:extLst>
      <p:ext uri="{BB962C8B-B14F-4D97-AF65-F5344CB8AC3E}">
        <p14:creationId xmlns:p14="http://schemas.microsoft.com/office/powerpoint/2010/main" val="3488822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4A0D72-1BAC-4AC5-93EC-228F578529FE}"/>
              </a:ext>
            </a:extLst>
          </p:cNvPr>
          <p:cNvSpPr>
            <a:spLocks noGrp="1"/>
          </p:cNvSpPr>
          <p:nvPr>
            <p:ph type="title"/>
          </p:nvPr>
        </p:nvSpPr>
        <p:spPr/>
        <p:txBody>
          <a:bodyPr>
            <a:normAutofit/>
          </a:bodyPr>
          <a:lstStyle/>
          <a:p>
            <a:r>
              <a:rPr lang="sv-SE" sz="7200" b="1" dirty="0"/>
              <a:t>Frågor?</a:t>
            </a:r>
          </a:p>
        </p:txBody>
      </p:sp>
      <p:sp>
        <p:nvSpPr>
          <p:cNvPr id="4" name="Platshållare för text 3">
            <a:extLst>
              <a:ext uri="{FF2B5EF4-FFF2-40B4-BE49-F238E27FC236}">
                <a16:creationId xmlns:a16="http://schemas.microsoft.com/office/drawing/2014/main" id="{D7C8C60F-4339-45A7-B729-A8B621B6D3FB}"/>
              </a:ext>
            </a:extLst>
          </p:cNvPr>
          <p:cNvSpPr>
            <a:spLocks noGrp="1"/>
          </p:cNvSpPr>
          <p:nvPr>
            <p:ph type="body" sz="half" idx="2"/>
          </p:nvPr>
        </p:nvSpPr>
        <p:spPr/>
        <p:txBody>
          <a:bodyPr/>
          <a:lstStyle/>
          <a:p>
            <a:endParaRPr lang="sv-SE" dirty="0"/>
          </a:p>
        </p:txBody>
      </p:sp>
      <p:pic>
        <p:nvPicPr>
          <p:cNvPr id="9" name="Bildobjekt 8" descr="En bild som en person som höjer axlarna och har ett frågetecken bredvid huvudet.">
            <a:extLst>
              <a:ext uri="{FF2B5EF4-FFF2-40B4-BE49-F238E27FC236}">
                <a16:creationId xmlns:a16="http://schemas.microsoft.com/office/drawing/2014/main" id="{D8BE58DD-CCA5-4BD3-B7CF-FDA73B8F0C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932" y="1346752"/>
            <a:ext cx="4544089" cy="4651514"/>
          </a:xfrm>
          <a:prstGeom prst="rect">
            <a:avLst/>
          </a:prstGeom>
        </p:spPr>
      </p:pic>
    </p:spTree>
    <p:extLst>
      <p:ext uri="{BB962C8B-B14F-4D97-AF65-F5344CB8AC3E}">
        <p14:creationId xmlns:p14="http://schemas.microsoft.com/office/powerpoint/2010/main" val="3054692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BE1C1D-29CE-4AA8-BA75-1EAA69014EA0}"/>
              </a:ext>
            </a:extLst>
          </p:cNvPr>
          <p:cNvSpPr>
            <a:spLocks noGrp="1"/>
          </p:cNvSpPr>
          <p:nvPr>
            <p:ph type="ctrTitle"/>
          </p:nvPr>
        </p:nvSpPr>
        <p:spPr/>
        <p:txBody>
          <a:bodyPr/>
          <a:lstStyle/>
          <a:p>
            <a:r>
              <a:rPr lang="sv-SE" b="1" dirty="0">
                <a:solidFill>
                  <a:srgbClr val="00B050"/>
                </a:solidFill>
              </a:rPr>
              <a:t>Tack för uppmärksamheten!</a:t>
            </a:r>
          </a:p>
        </p:txBody>
      </p:sp>
      <p:sp>
        <p:nvSpPr>
          <p:cNvPr id="9" name="Underrubrik 8">
            <a:extLst>
              <a:ext uri="{FF2B5EF4-FFF2-40B4-BE49-F238E27FC236}">
                <a16:creationId xmlns:a16="http://schemas.microsoft.com/office/drawing/2014/main" id="{0455D387-7EF2-4563-A1EB-336287BF6B67}"/>
              </a:ext>
            </a:extLst>
          </p:cNvPr>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2684883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AB1133-F6BD-445D-8B23-650031D61D94}"/>
              </a:ext>
            </a:extLst>
          </p:cNvPr>
          <p:cNvSpPr>
            <a:spLocks noGrp="1"/>
          </p:cNvSpPr>
          <p:nvPr>
            <p:ph type="title"/>
          </p:nvPr>
        </p:nvSpPr>
        <p:spPr/>
        <p:txBody>
          <a:bodyPr/>
          <a:lstStyle/>
          <a:p>
            <a:r>
              <a:rPr lang="sv-SE" dirty="0"/>
              <a:t>Framtagna mallar</a:t>
            </a:r>
          </a:p>
        </p:txBody>
      </p:sp>
      <p:sp>
        <p:nvSpPr>
          <p:cNvPr id="3" name="Platshållare för innehåll 2">
            <a:extLst>
              <a:ext uri="{FF2B5EF4-FFF2-40B4-BE49-F238E27FC236}">
                <a16:creationId xmlns:a16="http://schemas.microsoft.com/office/drawing/2014/main" id="{ECCDD558-8523-49B5-8F67-C07596BB9F5E}"/>
              </a:ext>
            </a:extLst>
          </p:cNvPr>
          <p:cNvSpPr>
            <a:spLocks noGrp="1"/>
          </p:cNvSpPr>
          <p:nvPr>
            <p:ph idx="1"/>
          </p:nvPr>
        </p:nvSpPr>
        <p:spPr/>
        <p:txBody>
          <a:bodyPr/>
          <a:lstStyle/>
          <a:p>
            <a:r>
              <a:rPr lang="en-US" dirty="0" err="1"/>
              <a:t>Beslutsmall</a:t>
            </a:r>
            <a:r>
              <a:rPr lang="en-US" dirty="0"/>
              <a:t> i Platina</a:t>
            </a:r>
          </a:p>
          <a:p>
            <a:r>
              <a:rPr lang="en-US" dirty="0" err="1"/>
              <a:t>Epost</a:t>
            </a:r>
            <a:r>
              <a:rPr lang="en-US" dirty="0"/>
              <a:t>-mall för </a:t>
            </a:r>
            <a:r>
              <a:rPr lang="en-US" dirty="0" err="1"/>
              <a:t>underrättelse</a:t>
            </a:r>
            <a:r>
              <a:rPr lang="en-US" dirty="0"/>
              <a:t> </a:t>
            </a:r>
            <a:r>
              <a:rPr lang="en-US" dirty="0" err="1"/>
              <a:t>inför</a:t>
            </a:r>
            <a:r>
              <a:rPr lang="en-US" dirty="0"/>
              <a:t> </a:t>
            </a:r>
            <a:r>
              <a:rPr lang="en-US" dirty="0" err="1"/>
              <a:t>beslut</a:t>
            </a:r>
            <a:endParaRPr lang="en-US" dirty="0"/>
          </a:p>
          <a:p>
            <a:r>
              <a:rPr lang="en-US" dirty="0" err="1"/>
              <a:t>Epost</a:t>
            </a:r>
            <a:r>
              <a:rPr lang="en-US" dirty="0"/>
              <a:t>-mall för </a:t>
            </a:r>
            <a:r>
              <a:rPr lang="en-US" dirty="0" err="1"/>
              <a:t>tillsynsmyndighetens</a:t>
            </a:r>
            <a:r>
              <a:rPr lang="en-US" dirty="0"/>
              <a:t> </a:t>
            </a:r>
            <a:r>
              <a:rPr lang="en-US" dirty="0" err="1"/>
              <a:t>bedömning</a:t>
            </a:r>
            <a:r>
              <a:rPr lang="en-US" dirty="0"/>
              <a:t> av </a:t>
            </a:r>
            <a:r>
              <a:rPr lang="en-US" dirty="0" err="1"/>
              <a:t>klassning</a:t>
            </a:r>
            <a:endParaRPr lang="en-US" dirty="0"/>
          </a:p>
          <a:p>
            <a:r>
              <a:rPr lang="en-US" dirty="0" err="1"/>
              <a:t>Epost</a:t>
            </a:r>
            <a:r>
              <a:rPr lang="en-US" dirty="0"/>
              <a:t>-mall för </a:t>
            </a:r>
            <a:r>
              <a:rPr lang="en-US" dirty="0" err="1"/>
              <a:t>ansökningsavgift</a:t>
            </a:r>
            <a:r>
              <a:rPr lang="en-US" dirty="0"/>
              <a:t> för BAT-</a:t>
            </a:r>
            <a:r>
              <a:rPr lang="en-US" dirty="0" err="1"/>
              <a:t>dispens</a:t>
            </a:r>
            <a:endParaRPr lang="en-US" dirty="0"/>
          </a:p>
          <a:p>
            <a:r>
              <a:rPr lang="en-US" dirty="0" err="1"/>
              <a:t>Epost</a:t>
            </a:r>
            <a:r>
              <a:rPr lang="en-US" dirty="0"/>
              <a:t>-mall för </a:t>
            </a:r>
            <a:r>
              <a:rPr lang="en-US" dirty="0" err="1"/>
              <a:t>svar</a:t>
            </a:r>
            <a:r>
              <a:rPr lang="en-US" dirty="0"/>
              <a:t> </a:t>
            </a:r>
            <a:r>
              <a:rPr lang="en-US" dirty="0" err="1"/>
              <a:t>på</a:t>
            </a:r>
            <a:r>
              <a:rPr lang="en-US" dirty="0"/>
              <a:t> </a:t>
            </a:r>
            <a:r>
              <a:rPr lang="en-US" dirty="0" err="1"/>
              <a:t>begäran</a:t>
            </a:r>
            <a:r>
              <a:rPr lang="en-US" dirty="0"/>
              <a:t> om </a:t>
            </a:r>
            <a:r>
              <a:rPr lang="en-US" dirty="0" err="1"/>
              <a:t>orderbeställning</a:t>
            </a:r>
            <a:endParaRPr lang="en-US" dirty="0"/>
          </a:p>
          <a:p>
            <a:endParaRPr lang="en-US" dirty="0"/>
          </a:p>
          <a:p>
            <a:endParaRPr lang="en-US" dirty="0"/>
          </a:p>
          <a:p>
            <a:endParaRPr lang="sv-SE" dirty="0"/>
          </a:p>
        </p:txBody>
      </p:sp>
    </p:spTree>
    <p:extLst>
      <p:ext uri="{BB962C8B-B14F-4D97-AF65-F5344CB8AC3E}">
        <p14:creationId xmlns:p14="http://schemas.microsoft.com/office/powerpoint/2010/main" val="68559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ubrik 1">
            <a:extLst>
              <a:ext uri="{FF2B5EF4-FFF2-40B4-BE49-F238E27FC236}">
                <a16:creationId xmlns:a16="http://schemas.microsoft.com/office/drawing/2014/main" id="{ECCF8246-520B-486B-B9D5-B3FF8CDA133F}"/>
              </a:ext>
            </a:extLst>
          </p:cNvPr>
          <p:cNvSpPr>
            <a:spLocks noGrp="1"/>
          </p:cNvSpPr>
          <p:nvPr>
            <p:ph type="title"/>
          </p:nvPr>
        </p:nvSpPr>
        <p:spPr>
          <a:xfrm>
            <a:off x="5827048" y="407987"/>
            <a:ext cx="5721484" cy="1325563"/>
          </a:xfrm>
        </p:spPr>
        <p:txBody>
          <a:bodyPr>
            <a:normAutofit/>
          </a:bodyPr>
          <a:lstStyle/>
          <a:p>
            <a:r>
              <a:rPr lang="sv-SE" dirty="0"/>
              <a:t>Vem ska betala?</a:t>
            </a:r>
          </a:p>
        </p:txBody>
      </p:sp>
      <p:pic>
        <p:nvPicPr>
          <p:cNvPr id="6" name="Bildobjekt 5" descr="En bild på en bunt med sedlar.">
            <a:extLst>
              <a:ext uri="{FF2B5EF4-FFF2-40B4-BE49-F238E27FC236}">
                <a16:creationId xmlns:a16="http://schemas.microsoft.com/office/drawing/2014/main" id="{F1B82D6E-C89C-4333-8009-B46156FABB2B}"/>
              </a:ext>
            </a:extLst>
          </p:cNvPr>
          <p:cNvPicPr>
            <a:picLocks noChangeAspect="1"/>
          </p:cNvPicPr>
          <p:nvPr/>
        </p:nvPicPr>
        <p:blipFill rotWithShape="1">
          <a:blip r:embed="rId3">
            <a:extLst>
              <a:ext uri="{28A0092B-C50C-407E-A947-70E740481C1C}">
                <a14:useLocalDpi xmlns:a14="http://schemas.microsoft.com/office/drawing/2010/main" val="0"/>
              </a:ext>
            </a:extLst>
          </a:blip>
          <a:srcRect l="16642" r="36097"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3" name="Platshållare för innehåll 2">
            <a:extLst>
              <a:ext uri="{FF2B5EF4-FFF2-40B4-BE49-F238E27FC236}">
                <a16:creationId xmlns:a16="http://schemas.microsoft.com/office/drawing/2014/main" id="{2A48F598-C9B2-4EEB-9C95-3D20898E6880}"/>
              </a:ext>
            </a:extLst>
          </p:cNvPr>
          <p:cNvSpPr>
            <a:spLocks noGrp="1"/>
          </p:cNvSpPr>
          <p:nvPr>
            <p:ph idx="1"/>
          </p:nvPr>
        </p:nvSpPr>
        <p:spPr>
          <a:xfrm>
            <a:off x="5827048" y="1868487"/>
            <a:ext cx="5721484" cy="4351338"/>
          </a:xfrm>
        </p:spPr>
        <p:txBody>
          <a:bodyPr>
            <a:normAutofit lnSpcReduction="10000"/>
          </a:bodyPr>
          <a:lstStyle/>
          <a:p>
            <a:r>
              <a:rPr lang="sv-SE" dirty="0"/>
              <a:t>2 kap. 1 § FAPT:</a:t>
            </a:r>
          </a:p>
          <a:p>
            <a:pPr marL="457200" lvl="1" indent="0">
              <a:buNone/>
            </a:pPr>
            <a:r>
              <a:rPr lang="sv-SE" dirty="0"/>
              <a:t>En prövnings- och tillståndsavgift ska betalas av den som </a:t>
            </a:r>
            <a:r>
              <a:rPr lang="sv-SE" b="1" dirty="0"/>
              <a:t>driver eller har tillstånd till </a:t>
            </a:r>
            <a:r>
              <a:rPr lang="sv-SE" dirty="0"/>
              <a:t>en verksamhet som</a:t>
            </a:r>
          </a:p>
          <a:p>
            <a:pPr marL="457200" lvl="1" indent="0">
              <a:buNone/>
            </a:pPr>
            <a:r>
              <a:rPr lang="sv-SE" dirty="0"/>
              <a:t>	1. är tillståndspliktig enligt 		miljöprövningsförordningen</a:t>
            </a:r>
          </a:p>
          <a:p>
            <a:pPr marL="457200" lvl="1" indent="0">
              <a:buNone/>
            </a:pPr>
            <a:endParaRPr lang="sv-SE" sz="600" dirty="0"/>
          </a:p>
          <a:p>
            <a:pPr marL="457200" lvl="1" indent="0">
              <a:buNone/>
            </a:pPr>
            <a:r>
              <a:rPr lang="sv-SE" dirty="0"/>
              <a:t>	2. har ett sådant tillstånd som avses i 	9 kap. 6 § efter föreläggande eller en 	frivillig ansökan</a:t>
            </a:r>
          </a:p>
          <a:p>
            <a:pPr marL="457200" lvl="1" indent="0">
              <a:buNone/>
            </a:pPr>
            <a:endParaRPr lang="sv-SE" sz="600" dirty="0"/>
          </a:p>
          <a:p>
            <a:pPr marL="457200" lvl="1" indent="0">
              <a:buNone/>
            </a:pPr>
            <a:r>
              <a:rPr lang="sv-SE" dirty="0"/>
              <a:t>	3. har upphört att vara 	tillståndspliktig men bedrivs med 	stöd av tillstånd enligt 9 kap. 6 §</a:t>
            </a:r>
          </a:p>
        </p:txBody>
      </p:sp>
      <p:sp>
        <p:nvSpPr>
          <p:cNvPr id="9" name="Arc 1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515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E721AD-5EE3-46BC-9FE2-0A928EE261E0}"/>
              </a:ext>
            </a:extLst>
          </p:cNvPr>
          <p:cNvSpPr>
            <a:spLocks noGrp="1"/>
          </p:cNvSpPr>
          <p:nvPr>
            <p:ph type="title"/>
          </p:nvPr>
        </p:nvSpPr>
        <p:spPr/>
        <p:txBody>
          <a:bodyPr/>
          <a:lstStyle/>
          <a:p>
            <a:r>
              <a:rPr lang="sv-SE" dirty="0"/>
              <a:t>Grundläggande principer</a:t>
            </a:r>
          </a:p>
        </p:txBody>
      </p:sp>
      <p:sp>
        <p:nvSpPr>
          <p:cNvPr id="3" name="Platshållare för innehåll 2">
            <a:extLst>
              <a:ext uri="{FF2B5EF4-FFF2-40B4-BE49-F238E27FC236}">
                <a16:creationId xmlns:a16="http://schemas.microsoft.com/office/drawing/2014/main" id="{2436F464-356E-4C49-B557-494776F66BFE}"/>
              </a:ext>
            </a:extLst>
          </p:cNvPr>
          <p:cNvSpPr>
            <a:spLocks noGrp="1"/>
          </p:cNvSpPr>
          <p:nvPr>
            <p:ph idx="1"/>
          </p:nvPr>
        </p:nvSpPr>
        <p:spPr/>
        <p:txBody>
          <a:bodyPr/>
          <a:lstStyle/>
          <a:p>
            <a:r>
              <a:rPr lang="sv-SE" dirty="0"/>
              <a:t>Ett tillstånd = en avgift</a:t>
            </a:r>
          </a:p>
          <a:p>
            <a:pPr lvl="1"/>
            <a:r>
              <a:rPr lang="sv-SE" dirty="0"/>
              <a:t>Undantag kan förekomma</a:t>
            </a:r>
          </a:p>
          <a:p>
            <a:pPr lvl="1"/>
            <a:endParaRPr lang="sv-SE" dirty="0"/>
          </a:p>
          <a:p>
            <a:r>
              <a:rPr lang="sv-SE" dirty="0"/>
              <a:t>2 kap. 3 § FAPT:</a:t>
            </a:r>
          </a:p>
          <a:p>
            <a:pPr lvl="1"/>
            <a:r>
              <a:rPr lang="sv-SE" dirty="0"/>
              <a:t>Utgångspunkten är den tillståndsgivna verksamheten</a:t>
            </a:r>
          </a:p>
          <a:p>
            <a:pPr lvl="1"/>
            <a:r>
              <a:rPr lang="sv-SE" dirty="0"/>
              <a:t>Faktisk produktionsnivå är mindre intressant än tillståndsgiven nivå</a:t>
            </a:r>
          </a:p>
          <a:p>
            <a:pPr lvl="1"/>
            <a:endParaRPr lang="sv-SE" dirty="0"/>
          </a:p>
          <a:p>
            <a:endParaRPr lang="sv-SE" dirty="0"/>
          </a:p>
        </p:txBody>
      </p:sp>
    </p:spTree>
    <p:extLst>
      <p:ext uri="{BB962C8B-B14F-4D97-AF65-F5344CB8AC3E}">
        <p14:creationId xmlns:p14="http://schemas.microsoft.com/office/powerpoint/2010/main" val="326235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6B9CED-80C4-4779-B9FD-64EB6F0C3F15}"/>
              </a:ext>
            </a:extLst>
          </p:cNvPr>
          <p:cNvSpPr>
            <a:spLocks noGrp="1"/>
          </p:cNvSpPr>
          <p:nvPr>
            <p:ph type="title"/>
          </p:nvPr>
        </p:nvSpPr>
        <p:spPr/>
        <p:txBody>
          <a:bodyPr/>
          <a:lstStyle/>
          <a:p>
            <a:r>
              <a:rPr lang="sv-SE" dirty="0"/>
              <a:t>Varför beslut om avgift?</a:t>
            </a:r>
          </a:p>
        </p:txBody>
      </p:sp>
      <p:sp>
        <p:nvSpPr>
          <p:cNvPr id="3" name="Platshållare för innehåll 2">
            <a:extLst>
              <a:ext uri="{FF2B5EF4-FFF2-40B4-BE49-F238E27FC236}">
                <a16:creationId xmlns:a16="http://schemas.microsoft.com/office/drawing/2014/main" id="{35125F89-32FD-4978-8E95-60429D7223FA}"/>
              </a:ext>
            </a:extLst>
          </p:cNvPr>
          <p:cNvSpPr>
            <a:spLocks noGrp="1"/>
          </p:cNvSpPr>
          <p:nvPr>
            <p:ph idx="1"/>
          </p:nvPr>
        </p:nvSpPr>
        <p:spPr/>
        <p:txBody>
          <a:bodyPr>
            <a:normAutofit lnSpcReduction="10000"/>
          </a:bodyPr>
          <a:lstStyle/>
          <a:p>
            <a:r>
              <a:rPr lang="sv-SE" dirty="0"/>
              <a:t>2 kap. 7 § FAPT:</a:t>
            </a:r>
          </a:p>
          <a:p>
            <a:pPr marL="457200" lvl="1" indent="0">
              <a:buNone/>
            </a:pPr>
            <a:r>
              <a:rPr lang="sv-SE" dirty="0"/>
              <a:t>”Prövnings- och tillsynsavgiften ska betalas efter beslut av länsstyrelsen.”</a:t>
            </a:r>
          </a:p>
          <a:p>
            <a:pPr marL="457200" lvl="1" indent="0">
              <a:buNone/>
            </a:pPr>
            <a:endParaRPr lang="sv-SE" dirty="0"/>
          </a:p>
          <a:p>
            <a:r>
              <a:rPr lang="sv-SE" dirty="0"/>
              <a:t>En faktura innehåller normalt ingen överklagandehänvisning - räcker inte som ”beslut”</a:t>
            </a:r>
          </a:p>
          <a:p>
            <a:pPr lvl="1"/>
            <a:r>
              <a:rPr lang="sv-SE" dirty="0"/>
              <a:t>Att påföra avgift är ett överklagningsbart beslut – bedömning om avgiftsnivå</a:t>
            </a:r>
          </a:p>
          <a:p>
            <a:pPr lvl="1"/>
            <a:r>
              <a:rPr lang="sv-SE" dirty="0"/>
              <a:t>Summan måste framgå</a:t>
            </a:r>
          </a:p>
          <a:p>
            <a:pPr lvl="1"/>
            <a:r>
              <a:rPr lang="sv-SE" dirty="0"/>
              <a:t>Fakturan kan betraktas som en verkställighet av beslutad avgift</a:t>
            </a:r>
          </a:p>
          <a:p>
            <a:endParaRPr lang="sv-SE" dirty="0"/>
          </a:p>
          <a:p>
            <a:r>
              <a:rPr lang="sv-SE" dirty="0"/>
              <a:t>Ett beslut som står sig över tid innebär lägre administrativ börda</a:t>
            </a:r>
          </a:p>
          <a:p>
            <a:pPr lvl="1"/>
            <a:r>
              <a:rPr lang="sv-SE" dirty="0"/>
              <a:t>Undantag: vid omfattande omarbetning av MPF/FAPT</a:t>
            </a:r>
          </a:p>
        </p:txBody>
      </p:sp>
    </p:spTree>
    <p:extLst>
      <p:ext uri="{BB962C8B-B14F-4D97-AF65-F5344CB8AC3E}">
        <p14:creationId xmlns:p14="http://schemas.microsoft.com/office/powerpoint/2010/main" val="353860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54B941-C496-41C1-A06B-885F72A8E931}"/>
              </a:ext>
            </a:extLst>
          </p:cNvPr>
          <p:cNvSpPr>
            <a:spLocks noGrp="1"/>
          </p:cNvSpPr>
          <p:nvPr>
            <p:ph type="title"/>
          </p:nvPr>
        </p:nvSpPr>
        <p:spPr/>
        <p:txBody>
          <a:bodyPr/>
          <a:lstStyle/>
          <a:p>
            <a:r>
              <a:rPr lang="sv-SE"/>
              <a:t>När fattar vi beslut?</a:t>
            </a:r>
            <a:endParaRPr lang="sv-SE" dirty="0"/>
          </a:p>
        </p:txBody>
      </p:sp>
      <p:sp>
        <p:nvSpPr>
          <p:cNvPr id="3" name="Platshållare för innehåll 2">
            <a:extLst>
              <a:ext uri="{FF2B5EF4-FFF2-40B4-BE49-F238E27FC236}">
                <a16:creationId xmlns:a16="http://schemas.microsoft.com/office/drawing/2014/main" id="{03D50FE8-53E6-4352-B739-2F89A22EDCA7}"/>
              </a:ext>
            </a:extLst>
          </p:cNvPr>
          <p:cNvSpPr>
            <a:spLocks noGrp="1"/>
          </p:cNvSpPr>
          <p:nvPr>
            <p:ph idx="1"/>
          </p:nvPr>
        </p:nvSpPr>
        <p:spPr/>
        <p:txBody>
          <a:bodyPr/>
          <a:lstStyle/>
          <a:p>
            <a:r>
              <a:rPr lang="sv-SE" dirty="0"/>
              <a:t>Vid nya tillstånd</a:t>
            </a:r>
          </a:p>
          <a:p>
            <a:r>
              <a:rPr lang="sv-SE" dirty="0"/>
              <a:t>Vid förändringar i MPF eller FAPT</a:t>
            </a:r>
          </a:p>
          <a:p>
            <a:r>
              <a:rPr lang="sv-SE" dirty="0"/>
              <a:t>Vid upptäckt av tidigare felklassning</a:t>
            </a:r>
          </a:p>
          <a:p>
            <a:r>
              <a:rPr lang="sv-SE" dirty="0"/>
              <a:t>Vid inrättande av den här rutinen</a:t>
            </a:r>
          </a:p>
          <a:p>
            <a:endParaRPr lang="sv-SE" dirty="0"/>
          </a:p>
          <a:p>
            <a:pPr marL="0" indent="0">
              <a:buNone/>
            </a:pPr>
            <a:r>
              <a:rPr lang="sv-SE" dirty="0"/>
              <a:t>Beslut behövs inte:</a:t>
            </a:r>
          </a:p>
          <a:p>
            <a:r>
              <a:rPr lang="sv-SE" dirty="0"/>
              <a:t>Vid ändringar som inte påverkar tillämpliga koder och summa</a:t>
            </a:r>
          </a:p>
          <a:p>
            <a:r>
              <a:rPr lang="sv-SE" dirty="0"/>
              <a:t>Vid byte av VU</a:t>
            </a:r>
          </a:p>
        </p:txBody>
      </p:sp>
    </p:spTree>
    <p:extLst>
      <p:ext uri="{BB962C8B-B14F-4D97-AF65-F5344CB8AC3E}">
        <p14:creationId xmlns:p14="http://schemas.microsoft.com/office/powerpoint/2010/main" val="74765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00B54E-F59B-4270-A7FA-6A054A60B934}"/>
              </a:ext>
            </a:extLst>
          </p:cNvPr>
          <p:cNvSpPr>
            <a:spLocks noGrp="1"/>
          </p:cNvSpPr>
          <p:nvPr>
            <p:ph type="title"/>
          </p:nvPr>
        </p:nvSpPr>
        <p:spPr/>
        <p:txBody>
          <a:bodyPr/>
          <a:lstStyle/>
          <a:p>
            <a:r>
              <a:rPr lang="sv-SE" dirty="0"/>
              <a:t>Från när ska avgiften påföras?</a:t>
            </a:r>
          </a:p>
        </p:txBody>
      </p:sp>
      <p:sp>
        <p:nvSpPr>
          <p:cNvPr id="3" name="Platshållare för innehåll 2">
            <a:extLst>
              <a:ext uri="{FF2B5EF4-FFF2-40B4-BE49-F238E27FC236}">
                <a16:creationId xmlns:a16="http://schemas.microsoft.com/office/drawing/2014/main" id="{CDFC24D8-987D-462D-BAE3-FB0D1010A0E9}"/>
              </a:ext>
            </a:extLst>
          </p:cNvPr>
          <p:cNvSpPr>
            <a:spLocks noGrp="1"/>
          </p:cNvSpPr>
          <p:nvPr>
            <p:ph idx="1"/>
          </p:nvPr>
        </p:nvSpPr>
        <p:spPr/>
        <p:txBody>
          <a:bodyPr/>
          <a:lstStyle/>
          <a:p>
            <a:r>
              <a:rPr lang="sv-SE" dirty="0"/>
              <a:t>2 kap. 6 § FAPT:</a:t>
            </a:r>
          </a:p>
          <a:p>
            <a:pPr marL="457200" lvl="1" indent="0">
              <a:buNone/>
            </a:pPr>
            <a:r>
              <a:rPr lang="sv-SE" dirty="0"/>
              <a:t>”Prövnings- och tillsynsavgiften ska betalas från och med det kalenderår som följer efter det att tillstånd till verksamheten gavs”</a:t>
            </a:r>
          </a:p>
          <a:p>
            <a:pPr marL="457200" lvl="1" indent="0">
              <a:buNone/>
            </a:pPr>
            <a:endParaRPr lang="sv-SE" dirty="0"/>
          </a:p>
          <a:p>
            <a:r>
              <a:rPr lang="sv-SE" dirty="0"/>
              <a:t>”Tillstånd gavs” ska tolkas som rådighet att ta tillståndet i anspråk</a:t>
            </a:r>
          </a:p>
          <a:p>
            <a:pPr lvl="1"/>
            <a:r>
              <a:rPr lang="sv-SE" dirty="0"/>
              <a:t>Datum för laga kraft-vunnet tillstånd ( = ”giltig fr.o.m.” i </a:t>
            </a:r>
            <a:r>
              <a:rPr lang="sv-SE" dirty="0" err="1"/>
              <a:t>NikITa</a:t>
            </a:r>
            <a:r>
              <a:rPr lang="sv-SE" dirty="0"/>
              <a:t>)</a:t>
            </a:r>
          </a:p>
          <a:p>
            <a:pPr lvl="1"/>
            <a:r>
              <a:rPr lang="sv-SE" dirty="0"/>
              <a:t>Besluts-datum vid verkställighetsförordnande</a:t>
            </a:r>
          </a:p>
          <a:p>
            <a:pPr lvl="1"/>
            <a:r>
              <a:rPr lang="sv-SE" dirty="0"/>
              <a:t>Special-situation: Tillstånd som överklagas av VU, men där delar ändå tas i anspråk</a:t>
            </a:r>
          </a:p>
          <a:p>
            <a:pPr marL="457200" lvl="1" indent="0">
              <a:buNone/>
            </a:pPr>
            <a:endParaRPr lang="sv-SE" dirty="0"/>
          </a:p>
          <a:p>
            <a:pPr marL="457200" lvl="1" indent="0">
              <a:buNone/>
            </a:pPr>
            <a:endParaRPr lang="sv-SE" dirty="0"/>
          </a:p>
        </p:txBody>
      </p:sp>
    </p:spTree>
    <p:extLst>
      <p:ext uri="{BB962C8B-B14F-4D97-AF65-F5344CB8AC3E}">
        <p14:creationId xmlns:p14="http://schemas.microsoft.com/office/powerpoint/2010/main" val="336302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Grö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5CB86DAE3033E4A99FF4993F63D52C3" ma:contentTypeVersion="0" ma:contentTypeDescription="Skapa ett nytt dokument." ma:contentTypeScope="" ma:versionID="fa030a64d13691f7bf6d43ebcac7eeed">
  <xsd:schema xmlns:xsd="http://www.w3.org/2001/XMLSchema" xmlns:xs="http://www.w3.org/2001/XMLSchema" xmlns:p="http://schemas.microsoft.com/office/2006/metadata/properties" targetNamespace="http://schemas.microsoft.com/office/2006/metadata/properties" ma:root="true" ma:fieldsID="ad6e29e769b66843de68ee1c4bf393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A97261-9D38-4446-8492-76D293F4122D}">
  <ds:schemaRefs>
    <ds:schemaRef ds:uri="http://schemas.microsoft.com/sharepoint/v3/contenttype/forms"/>
  </ds:schemaRefs>
</ds:datastoreItem>
</file>

<file path=customXml/itemProps2.xml><?xml version="1.0" encoding="utf-8"?>
<ds:datastoreItem xmlns:ds="http://schemas.openxmlformats.org/officeDocument/2006/customXml" ds:itemID="{CB9222F1-E9B9-4D7C-95ED-8E92F315A32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F7333E5-FB65-41DC-8E6B-8A3911E30E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382</TotalTime>
  <Words>1690</Words>
  <Application>Microsoft Office PowerPoint</Application>
  <PresentationFormat>Bredbild</PresentationFormat>
  <Paragraphs>230</Paragraphs>
  <Slides>33</Slides>
  <Notes>33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33</vt:i4>
      </vt:variant>
    </vt:vector>
  </HeadingPairs>
  <TitlesOfParts>
    <vt:vector size="37" baseType="lpstr">
      <vt:lpstr>Arial</vt:lpstr>
      <vt:lpstr>Calibri</vt:lpstr>
      <vt:lpstr>Calibri Light</vt:lpstr>
      <vt:lpstr>Office-tema</vt:lpstr>
      <vt:lpstr>Beslut om avgift enligt FAPT</vt:lpstr>
      <vt:lpstr>Syfte och avgränsning</vt:lpstr>
      <vt:lpstr>Projektetgruppen</vt:lpstr>
      <vt:lpstr>Framtagna mallar</vt:lpstr>
      <vt:lpstr>Vem ska betala?</vt:lpstr>
      <vt:lpstr>Grundläggande principer</vt:lpstr>
      <vt:lpstr>Varför beslut om avgift?</vt:lpstr>
      <vt:lpstr>När fattar vi beslut?</vt:lpstr>
      <vt:lpstr>Från när ska avgiften påföras?</vt:lpstr>
      <vt:lpstr>Tillämpliga koder</vt:lpstr>
      <vt:lpstr>Sammanräkningsregler i FAPT</vt:lpstr>
      <vt:lpstr>Nedsättning av avgift</vt:lpstr>
      <vt:lpstr>Handläggning</vt:lpstr>
      <vt:lpstr>Checklista för kvalitetssäker fakturering</vt:lpstr>
      <vt:lpstr>Beslutsmallen</vt:lpstr>
      <vt:lpstr>Steg 1 – Upprätta ärende i Platina</vt:lpstr>
      <vt:lpstr>Steg 2 - Delgivning </vt:lpstr>
      <vt:lpstr>Steg 3 –  Avgift, tidigare beslut </vt:lpstr>
      <vt:lpstr>Steg 4 –  Motivering till beslut</vt:lpstr>
      <vt:lpstr>Steg 5 – Verksamhetskoder &amp; avgifter</vt:lpstr>
      <vt:lpstr>Steg 6 –  De som medverkat i beslutet</vt:lpstr>
      <vt:lpstr>Steg 7 – Överklagandehänvisning </vt:lpstr>
      <vt:lpstr>Steg 8 – Tilltal </vt:lpstr>
      <vt:lpstr>Beslutsmallen är klar!</vt:lpstr>
      <vt:lpstr>Beslutstexten</vt:lpstr>
      <vt:lpstr>Beskrivning av ärendet </vt:lpstr>
      <vt:lpstr>Motivering till beslut </vt:lpstr>
      <vt:lpstr>Motivering till beslut</vt:lpstr>
      <vt:lpstr>Bestämmelser som beslutet grundas på</vt:lpstr>
      <vt:lpstr>Information kring fakturering</vt:lpstr>
      <vt:lpstr>Klart! </vt:lpstr>
      <vt:lpstr>Frågor?</vt:lpstr>
      <vt:lpstr>Tack för uppmärksamheten!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Beslut om avgift enligt FAPT</dc:title>
  <dc:creator>Edin Therese</dc:creator>
  <cp:lastModifiedBy>Einarson Lindvall Elin</cp:lastModifiedBy>
  <cp:revision>7</cp:revision>
  <cp:lastPrinted>2020-12-01T07:51:03Z</cp:lastPrinted>
  <dcterms:created xsi:type="dcterms:W3CDTF">2020-12-01T08:07:18Z</dcterms:created>
  <dcterms:modified xsi:type="dcterms:W3CDTF">2021-03-17T19:23:19Z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0x010100B5CB86DAE3033E4A99FF4993F63D52C3</vt:lpwstr>
  </property>
</Properties>
</file>